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Libre Franklin"/>
      <p:regular r:id="rId16"/>
      <p:bold r:id="rId17"/>
      <p:italic r:id="rId18"/>
      <p:boldItalic r:id="rId19"/>
    </p:embeddedFont>
    <p:embeddedFont>
      <p:font typeface="Marmelad"/>
      <p:regular r:id="rId20"/>
    </p:embeddedFont>
    <p:embeddedFont>
      <p:font typeface="Candara"/>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j6rxDR62NzHumB6xdOMD0r7N3O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570BBF9-7B87-451D-A13B-86BD1F3906D7}">
  <a:tblStyle styleId="{B570BBF9-7B87-451D-A13B-86BD1F3906D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armelad-regular.fntdata"/><Relationship Id="rId22" Type="http://schemas.openxmlformats.org/officeDocument/2006/relationships/font" Target="fonts/Candara-bold.fntdata"/><Relationship Id="rId21" Type="http://schemas.openxmlformats.org/officeDocument/2006/relationships/font" Target="fonts/Candara-regular.fntdata"/><Relationship Id="rId24" Type="http://schemas.openxmlformats.org/officeDocument/2006/relationships/font" Target="fonts/Candara-boldItalic.fntdata"/><Relationship Id="rId23" Type="http://schemas.openxmlformats.org/officeDocument/2006/relationships/font" Target="fonts/Candara-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LibreFranklin-bold.fntdata"/><Relationship Id="rId16" Type="http://schemas.openxmlformats.org/officeDocument/2006/relationships/font" Target="fonts/LibreFranklin-regular.fntdata"/><Relationship Id="rId19" Type="http://schemas.openxmlformats.org/officeDocument/2006/relationships/font" Target="fonts/LibreFranklin-boldItalic.fntdata"/><Relationship Id="rId18" Type="http://schemas.openxmlformats.org/officeDocument/2006/relationships/font" Target="fonts/LibreFranklin-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11" name="Shape 11"/>
        <p:cNvGrpSpPr/>
        <p:nvPr/>
      </p:nvGrpSpPr>
      <p:grpSpPr>
        <a:xfrm>
          <a:off x="0" y="0"/>
          <a:ext cx="0" cy="0"/>
          <a:chOff x="0" y="0"/>
          <a:chExt cx="0" cy="0"/>
        </a:xfrm>
      </p:grpSpPr>
      <p:sp>
        <p:nvSpPr>
          <p:cNvPr id="12" name="Google Shape;1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68" name="Shape 68"/>
        <p:cNvGrpSpPr/>
        <p:nvPr/>
      </p:nvGrpSpPr>
      <p:grpSpPr>
        <a:xfrm>
          <a:off x="0" y="0"/>
          <a:ext cx="0" cy="0"/>
          <a:chOff x="0" y="0"/>
          <a:chExt cx="0" cy="0"/>
        </a:xfrm>
      </p:grpSpPr>
      <p:sp>
        <p:nvSpPr>
          <p:cNvPr id="69" name="Google Shape;69;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74" name="Shape 74"/>
        <p:cNvGrpSpPr/>
        <p:nvPr/>
      </p:nvGrpSpPr>
      <p:grpSpPr>
        <a:xfrm>
          <a:off x="0" y="0"/>
          <a:ext cx="0" cy="0"/>
          <a:chOff x="0" y="0"/>
          <a:chExt cx="0" cy="0"/>
        </a:xfrm>
      </p:grpSpPr>
      <p:sp>
        <p:nvSpPr>
          <p:cNvPr id="75" name="Google Shape;75;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5" name="Shape 15"/>
        <p:cNvGrpSpPr/>
        <p:nvPr/>
      </p:nvGrpSpPr>
      <p:grpSpPr>
        <a:xfrm>
          <a:off x="0" y="0"/>
          <a:ext cx="0" cy="0"/>
          <a:chOff x="0" y="0"/>
          <a:chExt cx="0" cy="0"/>
        </a:xfrm>
      </p:grpSpPr>
      <p:sp>
        <p:nvSpPr>
          <p:cNvPr id="16" name="Google Shape;16;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21" name="Shape 21"/>
        <p:cNvGrpSpPr/>
        <p:nvPr/>
      </p:nvGrpSpPr>
      <p:grpSpPr>
        <a:xfrm>
          <a:off x="0" y="0"/>
          <a:ext cx="0" cy="0"/>
          <a:chOff x="0" y="0"/>
          <a:chExt cx="0" cy="0"/>
        </a:xfrm>
      </p:grpSpPr>
      <p:sp>
        <p:nvSpPr>
          <p:cNvPr id="22" name="Google Shape;22;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27" name="Shape 27"/>
        <p:cNvGrpSpPr/>
        <p:nvPr/>
      </p:nvGrpSpPr>
      <p:grpSpPr>
        <a:xfrm>
          <a:off x="0" y="0"/>
          <a:ext cx="0" cy="0"/>
          <a:chOff x="0" y="0"/>
          <a:chExt cx="0" cy="0"/>
        </a:xfrm>
      </p:grpSpPr>
      <p:sp>
        <p:nvSpPr>
          <p:cNvPr id="28" name="Google Shape;28;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33" name="Shape 33"/>
        <p:cNvGrpSpPr/>
        <p:nvPr/>
      </p:nvGrpSpPr>
      <p:grpSpPr>
        <a:xfrm>
          <a:off x="0" y="0"/>
          <a:ext cx="0" cy="0"/>
          <a:chOff x="0" y="0"/>
          <a:chExt cx="0" cy="0"/>
        </a:xfrm>
      </p:grpSpPr>
      <p:sp>
        <p:nvSpPr>
          <p:cNvPr id="34" name="Google Shape;34;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40" name="Shape 40"/>
        <p:cNvGrpSpPr/>
        <p:nvPr/>
      </p:nvGrpSpPr>
      <p:grpSpPr>
        <a:xfrm>
          <a:off x="0" y="0"/>
          <a:ext cx="0" cy="0"/>
          <a:chOff x="0" y="0"/>
          <a:chExt cx="0" cy="0"/>
        </a:xfrm>
      </p:grpSpPr>
      <p:sp>
        <p:nvSpPr>
          <p:cNvPr id="41" name="Google Shape;41;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49" name="Shape 49"/>
        <p:cNvGrpSpPr/>
        <p:nvPr/>
      </p:nvGrpSpPr>
      <p:grpSpPr>
        <a:xfrm>
          <a:off x="0" y="0"/>
          <a:ext cx="0" cy="0"/>
          <a:chOff x="0" y="0"/>
          <a:chExt cx="0" cy="0"/>
        </a:xfrm>
      </p:grpSpPr>
      <p:sp>
        <p:nvSpPr>
          <p:cNvPr id="50" name="Google Shape;5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4" name="Shape 54"/>
        <p:cNvGrpSpPr/>
        <p:nvPr/>
      </p:nvGrpSpPr>
      <p:grpSpPr>
        <a:xfrm>
          <a:off x="0" y="0"/>
          <a:ext cx="0" cy="0"/>
          <a:chOff x="0" y="0"/>
          <a:chExt cx="0" cy="0"/>
        </a:xfrm>
      </p:grpSpPr>
      <p:sp>
        <p:nvSpPr>
          <p:cNvPr id="55" name="Google Shape;55;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0"/>
          <p:cNvSpPr/>
          <p:nvPr>
            <p:ph idx="2" type="pic"/>
          </p:nvPr>
        </p:nvSpPr>
        <p:spPr>
          <a:xfrm>
            <a:off x="5183188" y="987425"/>
            <a:ext cx="6172200" cy="4873625"/>
          </a:xfrm>
          <a:prstGeom prst="rect">
            <a:avLst/>
          </a:prstGeom>
          <a:noFill/>
          <a:ln>
            <a:noFill/>
          </a:ln>
        </p:spPr>
      </p:sp>
      <p:sp>
        <p:nvSpPr>
          <p:cNvPr id="64" name="Google Shape;64;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4.jpg"/></Relationships>
</file>

<file path=ppt/slides/_rels/slide10.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19.png"/><Relationship Id="rId12"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18.jp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4.jpg"/><Relationship Id="rId8"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6.jp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4.jpg"/><Relationship Id="rId8"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2.jp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4.jpg"/><Relationship Id="rId8" Type="http://schemas.openxmlformats.org/officeDocument/2006/relationships/image" Target="../media/image11.jpg"/></Relationships>
</file>

<file path=ppt/slides/_rels/slide4.xml.rels><?xml version="1.0" encoding="UTF-8" standalone="yes"?><Relationships xmlns="http://schemas.openxmlformats.org/package/2006/relationships"><Relationship Id="rId11" Type="http://schemas.openxmlformats.org/officeDocument/2006/relationships/hyperlink" Target="http://mdu.in.ua/news/integracija_inozemnikh_studentiv_osvitjani_mdu_perejnjali_dosvid_koleg_iz_niderlandiv/2021-04-20-3893" TargetMode="External"/><Relationship Id="rId10" Type="http://schemas.openxmlformats.org/officeDocument/2006/relationships/hyperlink" Target="http://mdu.in.ua/news/integracija_inozemnikh_studentiv_mdu_diznavsja_pro_krashhi_nimecki_praktiki/2021-04-16-3895" TargetMode="External"/><Relationship Id="rId13" Type="http://schemas.openxmlformats.org/officeDocument/2006/relationships/hyperlink" Target="http://mdu.in.ua/news/integracija_inozemnikh_studentiv_osvitjani_mdu_diznalisja_pro_krashhi_italijski_praktiki/2021-04-28-3894" TargetMode="External"/><Relationship Id="rId12" Type="http://schemas.openxmlformats.org/officeDocument/2006/relationships/hyperlink" Target="http://en.mdu.in.ua/news/international_students_adaptation_and_integration_msu_educators_learn_from_the_experience_of_colleagues_in_the_netherlands/2021-04-20-315"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hyperlink" Target="http://mdu.in.ua/news/integracija_inozemnikh_studentiv_osvitjanam_mdu_rozpovili_pro_krashhi_litovski_praktiki/2021-04-14-3891" TargetMode="External"/><Relationship Id="rId15" Type="http://schemas.openxmlformats.org/officeDocument/2006/relationships/hyperlink" Target="http://en.mdu.in.ua/news/international_students_adaptation_and_integration_msu_educators_learn_about_best_italian_practices/2021-04-28-316" TargetMode="External"/><Relationship Id="rId14" Type="http://schemas.openxmlformats.org/officeDocument/2006/relationships/hyperlink" Target="http://en.mdu.in.ua/news/international_students_adaptation_and_integration_msu_educators_learn_about_best_italian_practices/2021-04-28-316" TargetMode="External"/><Relationship Id="rId17" Type="http://schemas.openxmlformats.org/officeDocument/2006/relationships/image" Target="../media/image16.jpg"/><Relationship Id="rId16" Type="http://schemas.openxmlformats.org/officeDocument/2006/relationships/image" Target="../media/image8.jpg"/><Relationship Id="rId5" Type="http://schemas.openxmlformats.org/officeDocument/2006/relationships/image" Target="../media/image1.png"/><Relationship Id="rId6" Type="http://schemas.openxmlformats.org/officeDocument/2006/relationships/image" Target="../media/image3.png"/><Relationship Id="rId18" Type="http://schemas.openxmlformats.org/officeDocument/2006/relationships/image" Target="../media/image21.jpg"/><Relationship Id="rId7" Type="http://schemas.openxmlformats.org/officeDocument/2006/relationships/image" Target="../media/image4.jpg"/><Relationship Id="rId8" Type="http://schemas.openxmlformats.org/officeDocument/2006/relationships/hyperlink" Target="http://mdu.in.ua/news/integracija_inozemnikh_studentiv_mdu_perejmae_dosvid_vid_evropejskikh_zakladiv_vishhoji_osviti/2021-04-07-389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4.jpg"/><Relationship Id="rId8"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14.jp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4.jpg"/><Relationship Id="rId8"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15.jp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4.jpg"/><Relationship Id="rId8"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23965" l="0" r="0" t="19768"/>
          <a:stretch/>
        </p:blipFill>
        <p:spPr>
          <a:xfrm>
            <a:off x="0" y="-21022"/>
            <a:ext cx="12192000" cy="6879022"/>
          </a:xfrm>
          <a:prstGeom prst="rect">
            <a:avLst/>
          </a:prstGeom>
          <a:noFill/>
          <a:ln>
            <a:noFill/>
          </a:ln>
        </p:spPr>
      </p:pic>
      <p:sp>
        <p:nvSpPr>
          <p:cNvPr id="85" name="Google Shape;85;p1"/>
          <p:cNvSpPr/>
          <p:nvPr/>
        </p:nvSpPr>
        <p:spPr>
          <a:xfrm>
            <a:off x="0" y="1473354"/>
            <a:ext cx="12192000" cy="837152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0073C6"/>
                </a:solidFill>
                <a:latin typeface="Marmelad"/>
                <a:ea typeface="Marmelad"/>
                <a:cs typeface="Marmelad"/>
                <a:sym typeface="Marmelad"/>
              </a:rPr>
              <a:t>PREVENTIVE MONITORING</a:t>
            </a:r>
            <a:endParaRPr/>
          </a:p>
          <a:p>
            <a:pPr indent="0" lvl="0" marL="0" marR="0" rtl="0" algn="ctr">
              <a:spcBef>
                <a:spcPts val="0"/>
              </a:spcBef>
              <a:spcAft>
                <a:spcPts val="0"/>
              </a:spcAft>
              <a:buNone/>
            </a:pPr>
            <a:r>
              <a:rPr b="1" i="0" lang="en-US" sz="2800" u="none" cap="none" strike="noStrike">
                <a:solidFill>
                  <a:srgbClr val="0073C6"/>
                </a:solidFill>
                <a:latin typeface="Marmelad"/>
                <a:ea typeface="Marmelad"/>
                <a:cs typeface="Marmelad"/>
                <a:sym typeface="Marmelad"/>
              </a:rPr>
              <a:t>of the project</a:t>
            </a:r>
            <a:endParaRPr/>
          </a:p>
          <a:p>
            <a:pPr indent="0" lvl="0" marL="0" marR="0" rtl="0" algn="ctr">
              <a:spcBef>
                <a:spcPts val="0"/>
              </a:spcBef>
              <a:spcAft>
                <a:spcPts val="0"/>
              </a:spcAft>
              <a:buNone/>
            </a:pPr>
            <a:r>
              <a:rPr b="1" i="0" lang="en-US" sz="3600" u="none" cap="none" strike="noStrike">
                <a:solidFill>
                  <a:srgbClr val="0073C6"/>
                </a:solidFill>
                <a:latin typeface="Marmelad"/>
                <a:ea typeface="Marmelad"/>
                <a:cs typeface="Marmelad"/>
                <a:sym typeface="Marmelad"/>
              </a:rPr>
              <a:t>619451-EPP-1-2020-1-NL-EPPKA2-CBHE-IP</a:t>
            </a:r>
            <a:endParaRPr/>
          </a:p>
          <a:p>
            <a:pPr indent="0" lvl="0" marL="0" marR="0" rtl="0" algn="ctr">
              <a:spcBef>
                <a:spcPts val="0"/>
              </a:spcBef>
              <a:spcAft>
                <a:spcPts val="0"/>
              </a:spcAft>
              <a:buNone/>
            </a:pPr>
            <a:r>
              <a:rPr b="1" i="0" lang="en-US" sz="3700" u="none" cap="none" strike="noStrike">
                <a:solidFill>
                  <a:srgbClr val="BF9000"/>
                </a:solidFill>
                <a:latin typeface="Marmelad"/>
                <a:ea typeface="Marmelad"/>
                <a:cs typeface="Marmelad"/>
                <a:sym typeface="Marmelad"/>
              </a:rPr>
              <a:t>INTERNATIONAL STUDENTS </a:t>
            </a:r>
            <a:endParaRPr/>
          </a:p>
          <a:p>
            <a:pPr indent="0" lvl="0" marL="0" marR="0" rtl="0" algn="ctr">
              <a:spcBef>
                <a:spcPts val="0"/>
              </a:spcBef>
              <a:spcAft>
                <a:spcPts val="0"/>
              </a:spcAft>
              <a:buNone/>
            </a:pPr>
            <a:r>
              <a:rPr b="1" i="0" lang="en-US" sz="3700" u="none" cap="none" strike="noStrike">
                <a:solidFill>
                  <a:srgbClr val="BF9000"/>
                </a:solidFill>
                <a:latin typeface="Marmelad"/>
                <a:ea typeface="Marmelad"/>
                <a:cs typeface="Marmelad"/>
                <a:sym typeface="Marmelad"/>
              </a:rPr>
              <a:t>ADAPTATION AND INTEGRATION/</a:t>
            </a:r>
            <a:endParaRPr/>
          </a:p>
          <a:p>
            <a:pPr indent="0" lvl="0" marL="0" marR="0" rtl="0" algn="ctr">
              <a:spcBef>
                <a:spcPts val="0"/>
              </a:spcBef>
              <a:spcAft>
                <a:spcPts val="0"/>
              </a:spcAft>
              <a:buNone/>
            </a:pPr>
            <a:r>
              <a:rPr b="1" i="0" lang="en-US" sz="3600" u="none" cap="none" strike="noStrike">
                <a:solidFill>
                  <a:srgbClr val="BF9000"/>
                </a:solidFill>
                <a:latin typeface="Marmelad"/>
                <a:ea typeface="Marmelad"/>
                <a:cs typeface="Marmelad"/>
                <a:sym typeface="Marmelad"/>
              </a:rPr>
              <a:t>INTER</a:t>
            </a:r>
            <a:r>
              <a:rPr b="1" i="0" lang="en-US" sz="3600" u="none" cap="none" strike="noStrike">
                <a:solidFill>
                  <a:srgbClr val="FF0000"/>
                </a:solidFill>
                <a:latin typeface="Marmelad"/>
                <a:ea typeface="Marmelad"/>
                <a:cs typeface="Marmelad"/>
                <a:sym typeface="Marmelad"/>
              </a:rPr>
              <a:t>ADIS</a:t>
            </a:r>
            <a:endParaRPr/>
          </a:p>
          <a:p>
            <a:pPr indent="0" lvl="0" marL="0" marR="0" rtl="0" algn="ctr">
              <a:spcBef>
                <a:spcPts val="0"/>
              </a:spcBef>
              <a:spcAft>
                <a:spcPts val="0"/>
              </a:spcAft>
              <a:buNone/>
            </a:pPr>
            <a:r>
              <a:t/>
            </a:r>
            <a:endParaRPr b="1" i="0" sz="3600" u="none" cap="none" strike="noStrike">
              <a:solidFill>
                <a:srgbClr val="0073C6"/>
              </a:solidFill>
              <a:latin typeface="Marmelad"/>
              <a:ea typeface="Marmelad"/>
              <a:cs typeface="Marmelad"/>
              <a:sym typeface="Marmelad"/>
            </a:endParaRPr>
          </a:p>
          <a:p>
            <a:pPr indent="0" lvl="0" marL="0" marR="0" rtl="0" algn="ctr">
              <a:spcBef>
                <a:spcPts val="0"/>
              </a:spcBef>
              <a:spcAft>
                <a:spcPts val="0"/>
              </a:spcAft>
              <a:buNone/>
            </a:pPr>
            <a:r>
              <a:rPr b="1" i="0" lang="en-US" sz="3600" u="none" cap="none" strike="noStrike">
                <a:solidFill>
                  <a:srgbClr val="0073C6"/>
                </a:solidFill>
                <a:latin typeface="Marmelad"/>
                <a:ea typeface="Marmelad"/>
                <a:cs typeface="Marmelad"/>
                <a:sym typeface="Marmelad"/>
              </a:rPr>
              <a:t>MARIUPOL STATE UNIVERSITY</a:t>
            </a:r>
            <a:endParaRPr/>
          </a:p>
          <a:p>
            <a:pPr indent="0" lvl="0" marL="0" marR="0" rtl="0" algn="ctr">
              <a:spcBef>
                <a:spcPts val="0"/>
              </a:spcBef>
              <a:spcAft>
                <a:spcPts val="0"/>
              </a:spcAft>
              <a:buNone/>
            </a:pPr>
            <a:r>
              <a:t/>
            </a:r>
            <a:endParaRPr b="0" i="0" sz="6000" u="none" cap="none" strike="noStrike">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b="0" i="0" sz="6000" u="none" cap="none" strike="noStrike">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b="0" i="0" sz="6000" u="none" cap="none" strike="noStrike">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b="0" i="0" sz="6000" u="none" cap="none" strike="noStrike">
              <a:solidFill>
                <a:srgbClr val="0073C6"/>
              </a:solidFill>
              <a:latin typeface="Marmelad"/>
              <a:ea typeface="Marmelad"/>
              <a:cs typeface="Marmelad"/>
              <a:sym typeface="Marmelad"/>
            </a:endParaRPr>
          </a:p>
        </p:txBody>
      </p:sp>
      <p:pic>
        <p:nvPicPr>
          <p:cNvPr id="86" name="Google Shape;86;p1"/>
          <p:cNvPicPr preferRelativeResize="0"/>
          <p:nvPr/>
        </p:nvPicPr>
        <p:blipFill rotWithShape="1">
          <a:blip r:embed="rId4">
            <a:alphaModFix/>
          </a:blip>
          <a:srcRect b="0" l="0" r="0" t="0"/>
          <a:stretch/>
        </p:blipFill>
        <p:spPr>
          <a:xfrm>
            <a:off x="9139222" y="0"/>
            <a:ext cx="1229729" cy="1069095"/>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10813144" y="-21021"/>
            <a:ext cx="1135204" cy="1135204"/>
          </a:xfrm>
          <a:prstGeom prst="rect">
            <a:avLst/>
          </a:prstGeom>
          <a:noFill/>
          <a:ln>
            <a:noFill/>
          </a:ln>
        </p:spPr>
      </p:pic>
      <p:sp>
        <p:nvSpPr>
          <p:cNvPr id="88" name="Google Shape;88;p1"/>
          <p:cNvSpPr txBox="1"/>
          <p:nvPr/>
        </p:nvSpPr>
        <p:spPr>
          <a:xfrm>
            <a:off x="0" y="5903893"/>
            <a:ext cx="12192000"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i="0" sz="2800" u="none" cap="none" strike="noStrike">
              <a:solidFill>
                <a:srgbClr val="0073C6"/>
              </a:solidFill>
              <a:latin typeface="Marmelad"/>
              <a:ea typeface="Marmelad"/>
              <a:cs typeface="Marmelad"/>
              <a:sym typeface="Marmelad"/>
            </a:endParaRPr>
          </a:p>
          <a:p>
            <a:pPr indent="0" lvl="0" marL="0" marR="0" rtl="0" algn="ctr">
              <a:spcBef>
                <a:spcPts val="0"/>
              </a:spcBef>
              <a:spcAft>
                <a:spcPts val="0"/>
              </a:spcAft>
              <a:buNone/>
            </a:pPr>
            <a:r>
              <a:rPr b="0" i="0" lang="en-US" sz="2800" u="none" cap="none" strike="noStrike">
                <a:solidFill>
                  <a:srgbClr val="0073C6"/>
                </a:solidFill>
                <a:latin typeface="Marmelad"/>
                <a:ea typeface="Marmelad"/>
                <a:cs typeface="Marmelad"/>
                <a:sym typeface="Marmelad"/>
              </a:rPr>
              <a:t>mdu.in.ua</a:t>
            </a:r>
            <a:endParaRPr b="0" i="0" sz="2800" u="none" cap="none" strike="noStrike">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b="0" i="0" sz="2800" u="none" cap="none" strike="noStrike">
              <a:solidFill>
                <a:schemeClr val="dk1"/>
              </a:solidFill>
              <a:latin typeface="Calibri"/>
              <a:ea typeface="Calibri"/>
              <a:cs typeface="Calibri"/>
              <a:sym typeface="Calibri"/>
            </a:endParaRPr>
          </a:p>
        </p:txBody>
      </p:sp>
      <p:pic>
        <p:nvPicPr>
          <p:cNvPr descr="https://lh4.googleusercontent.com/tAz1PhnX7jqNfkg_IClguBowvyJ5Wh5vjdynOgJLr7KFs-vgQYFZ5IZpNicR_FdSmvJ6giZfiGhPf6vtTE2iC-1JdPGfQvyUZh_dWlRTy-7LZPRGZTGuJE7YPkimYflvQyrEzxA=s0" id="89" name="Google Shape;89;p1"/>
          <p:cNvPicPr preferRelativeResize="0"/>
          <p:nvPr/>
        </p:nvPicPr>
        <p:blipFill rotWithShape="1">
          <a:blip r:embed="rId6">
            <a:alphaModFix/>
          </a:blip>
          <a:srcRect b="0" l="0" r="0" t="0"/>
          <a:stretch/>
        </p:blipFill>
        <p:spPr>
          <a:xfrm>
            <a:off x="0" y="41977"/>
            <a:ext cx="4581525" cy="1027204"/>
          </a:xfrm>
          <a:prstGeom prst="rect">
            <a:avLst/>
          </a:prstGeom>
          <a:noFill/>
          <a:ln>
            <a:noFill/>
          </a:ln>
        </p:spPr>
      </p:pic>
      <p:pic>
        <p:nvPicPr>
          <p:cNvPr descr="https://lh6.googleusercontent.com/oM_8RtgTjkVEukXaI4NtdtUrOiqfGPCbvFRDpdrRwovyQkCZxt83mI51z_l4CsXjrNXrG9WLbGfIJ0783uoB7JYt-mx0Tfe9rb_tMtlCXj6sYzxoaCQbi-dds9raw7hVmYekdbs=s0" id="90" name="Google Shape;90;p1"/>
          <p:cNvPicPr preferRelativeResize="0"/>
          <p:nvPr/>
        </p:nvPicPr>
        <p:blipFill rotWithShape="1">
          <a:blip r:embed="rId7">
            <a:alphaModFix/>
          </a:blip>
          <a:srcRect b="0" l="0" r="0" t="0"/>
          <a:stretch/>
        </p:blipFill>
        <p:spPr>
          <a:xfrm>
            <a:off x="5141642" y="41977"/>
            <a:ext cx="2259821" cy="10722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10"/>
          <p:cNvPicPr preferRelativeResize="0"/>
          <p:nvPr/>
        </p:nvPicPr>
        <p:blipFill rotWithShape="1">
          <a:blip r:embed="rId3">
            <a:alphaModFix/>
          </a:blip>
          <a:srcRect b="23965" l="0" r="0" t="19768"/>
          <a:stretch/>
        </p:blipFill>
        <p:spPr>
          <a:xfrm>
            <a:off x="0" y="0"/>
            <a:ext cx="12192000" cy="6879022"/>
          </a:xfrm>
          <a:prstGeom prst="rect">
            <a:avLst/>
          </a:prstGeom>
          <a:noFill/>
          <a:ln>
            <a:noFill/>
          </a:ln>
        </p:spPr>
      </p:pic>
      <p:sp>
        <p:nvSpPr>
          <p:cNvPr id="237" name="Google Shape;237;p10"/>
          <p:cNvSpPr/>
          <p:nvPr/>
        </p:nvSpPr>
        <p:spPr>
          <a:xfrm>
            <a:off x="0" y="1473354"/>
            <a:ext cx="12192000" cy="37856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6000">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sz="6000">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sz="6000">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sz="6000">
              <a:solidFill>
                <a:srgbClr val="0073C6"/>
              </a:solidFill>
              <a:latin typeface="Marmelad"/>
              <a:ea typeface="Marmelad"/>
              <a:cs typeface="Marmelad"/>
              <a:sym typeface="Marmelad"/>
            </a:endParaRPr>
          </a:p>
        </p:txBody>
      </p:sp>
      <p:pic>
        <p:nvPicPr>
          <p:cNvPr id="238" name="Google Shape;238;p10"/>
          <p:cNvPicPr preferRelativeResize="0"/>
          <p:nvPr/>
        </p:nvPicPr>
        <p:blipFill rotWithShape="1">
          <a:blip r:embed="rId4">
            <a:alphaModFix/>
          </a:blip>
          <a:srcRect b="0" l="0" r="0" t="0"/>
          <a:stretch/>
        </p:blipFill>
        <p:spPr>
          <a:xfrm>
            <a:off x="9139222" y="0"/>
            <a:ext cx="1229729" cy="1069095"/>
          </a:xfrm>
          <a:prstGeom prst="rect">
            <a:avLst/>
          </a:prstGeom>
          <a:noFill/>
          <a:ln>
            <a:noFill/>
          </a:ln>
        </p:spPr>
      </p:pic>
      <p:pic>
        <p:nvPicPr>
          <p:cNvPr id="239" name="Google Shape;239;p10"/>
          <p:cNvPicPr preferRelativeResize="0"/>
          <p:nvPr/>
        </p:nvPicPr>
        <p:blipFill rotWithShape="1">
          <a:blip r:embed="rId5">
            <a:alphaModFix/>
          </a:blip>
          <a:srcRect b="0" l="0" r="0" t="0"/>
          <a:stretch/>
        </p:blipFill>
        <p:spPr>
          <a:xfrm>
            <a:off x="10813143" y="-21022"/>
            <a:ext cx="1125815" cy="1125815"/>
          </a:xfrm>
          <a:prstGeom prst="rect">
            <a:avLst/>
          </a:prstGeom>
          <a:noFill/>
          <a:ln>
            <a:noFill/>
          </a:ln>
        </p:spPr>
      </p:pic>
      <p:sp>
        <p:nvSpPr>
          <p:cNvPr id="240" name="Google Shape;240;p10"/>
          <p:cNvSpPr txBox="1"/>
          <p:nvPr/>
        </p:nvSpPr>
        <p:spPr>
          <a:xfrm>
            <a:off x="0" y="5903893"/>
            <a:ext cx="12192000"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800">
              <a:solidFill>
                <a:srgbClr val="0073C6"/>
              </a:solidFill>
              <a:latin typeface="Marmelad"/>
              <a:ea typeface="Marmelad"/>
              <a:cs typeface="Marmelad"/>
              <a:sym typeface="Marmelad"/>
            </a:endParaRPr>
          </a:p>
          <a:p>
            <a:pPr indent="0" lvl="0" marL="0" marR="0" rtl="0" algn="ctr">
              <a:spcBef>
                <a:spcPts val="0"/>
              </a:spcBef>
              <a:spcAft>
                <a:spcPts val="0"/>
              </a:spcAft>
              <a:buNone/>
            </a:pPr>
            <a:r>
              <a:rPr lang="en-US" sz="2800">
                <a:solidFill>
                  <a:srgbClr val="0073C6"/>
                </a:solidFill>
                <a:latin typeface="Marmelad"/>
                <a:ea typeface="Marmelad"/>
                <a:cs typeface="Marmelad"/>
                <a:sym typeface="Marmelad"/>
              </a:rPr>
              <a:t>mdu.in.ua</a:t>
            </a:r>
            <a:endParaRPr sz="2800">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p:txBody>
      </p:sp>
      <p:pic>
        <p:nvPicPr>
          <p:cNvPr descr="https://lh4.googleusercontent.com/tAz1PhnX7jqNfkg_IClguBowvyJ5Wh5vjdynOgJLr7KFs-vgQYFZ5IZpNicR_FdSmvJ6giZfiGhPf6vtTE2iC-1JdPGfQvyUZh_dWlRTy-7LZPRGZTGuJE7YPkimYflvQyrEzxA=s0" id="241" name="Google Shape;241;p10"/>
          <p:cNvPicPr preferRelativeResize="0"/>
          <p:nvPr/>
        </p:nvPicPr>
        <p:blipFill rotWithShape="1">
          <a:blip r:embed="rId6">
            <a:alphaModFix/>
          </a:blip>
          <a:srcRect b="0" l="0" r="0" t="0"/>
          <a:stretch/>
        </p:blipFill>
        <p:spPr>
          <a:xfrm>
            <a:off x="0" y="41977"/>
            <a:ext cx="4581525" cy="1027204"/>
          </a:xfrm>
          <a:prstGeom prst="rect">
            <a:avLst/>
          </a:prstGeom>
          <a:noFill/>
          <a:ln>
            <a:noFill/>
          </a:ln>
        </p:spPr>
      </p:pic>
      <p:pic>
        <p:nvPicPr>
          <p:cNvPr descr="https://lh6.googleusercontent.com/oM_8RtgTjkVEukXaI4NtdtUrOiqfGPCbvFRDpdrRwovyQkCZxt83mI51z_l4CsXjrNXrG9WLbGfIJ0783uoB7JYt-mx0Tfe9rb_tMtlCXj6sYzxoaCQbi-dds9raw7hVmYekdbs=s0" id="242" name="Google Shape;242;p10"/>
          <p:cNvPicPr preferRelativeResize="0"/>
          <p:nvPr/>
        </p:nvPicPr>
        <p:blipFill rotWithShape="1">
          <a:blip r:embed="rId7">
            <a:alphaModFix/>
          </a:blip>
          <a:srcRect b="0" l="0" r="0" t="0"/>
          <a:stretch/>
        </p:blipFill>
        <p:spPr>
          <a:xfrm>
            <a:off x="5133016" y="0"/>
            <a:ext cx="2259821" cy="1072205"/>
          </a:xfrm>
          <a:prstGeom prst="rect">
            <a:avLst/>
          </a:prstGeom>
          <a:noFill/>
          <a:ln>
            <a:noFill/>
          </a:ln>
        </p:spPr>
      </p:pic>
      <p:sp>
        <p:nvSpPr>
          <p:cNvPr id="243" name="Google Shape;243;p10"/>
          <p:cNvSpPr/>
          <p:nvPr/>
        </p:nvSpPr>
        <p:spPr>
          <a:xfrm>
            <a:off x="1906011" y="1413379"/>
            <a:ext cx="894601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3C6"/>
                </a:solidFill>
                <a:latin typeface="Candara"/>
                <a:ea typeface="Candara"/>
                <a:cs typeface="Candara"/>
                <a:sym typeface="Candara"/>
              </a:rPr>
              <a:t>MSU INTERNATIONAL PROJECTS</a:t>
            </a:r>
            <a:endParaRPr/>
          </a:p>
        </p:txBody>
      </p:sp>
      <p:sp>
        <p:nvSpPr>
          <p:cNvPr id="244" name="Google Shape;244;p10"/>
          <p:cNvSpPr/>
          <p:nvPr/>
        </p:nvSpPr>
        <p:spPr>
          <a:xfrm>
            <a:off x="4764347" y="2834925"/>
            <a:ext cx="1847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800">
              <a:solidFill>
                <a:srgbClr val="0073C6"/>
              </a:solidFill>
              <a:latin typeface="Candara"/>
              <a:ea typeface="Candara"/>
              <a:cs typeface="Candara"/>
              <a:sym typeface="Candara"/>
            </a:endParaRPr>
          </a:p>
        </p:txBody>
      </p:sp>
      <p:sp>
        <p:nvSpPr>
          <p:cNvPr id="245" name="Google Shape;245;p10"/>
          <p:cNvSpPr/>
          <p:nvPr/>
        </p:nvSpPr>
        <p:spPr>
          <a:xfrm>
            <a:off x="7576886" y="2851461"/>
            <a:ext cx="1847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800">
              <a:solidFill>
                <a:srgbClr val="0073C6"/>
              </a:solidFill>
              <a:latin typeface="Candara"/>
              <a:ea typeface="Candara"/>
              <a:cs typeface="Candara"/>
              <a:sym typeface="Candara"/>
            </a:endParaRPr>
          </a:p>
        </p:txBody>
      </p:sp>
      <p:sp>
        <p:nvSpPr>
          <p:cNvPr id="246" name="Google Shape;246;p10"/>
          <p:cNvSpPr/>
          <p:nvPr/>
        </p:nvSpPr>
        <p:spPr>
          <a:xfrm>
            <a:off x="353683" y="3013226"/>
            <a:ext cx="11313709"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rgbClr val="0073C6"/>
              </a:solidFill>
              <a:latin typeface="Candara"/>
              <a:ea typeface="Candara"/>
              <a:cs typeface="Candara"/>
              <a:sym typeface="Candara"/>
            </a:endParaRPr>
          </a:p>
          <a:p>
            <a:pPr indent="0" lvl="0" marL="0" marR="0" rtl="0" algn="l">
              <a:spcBef>
                <a:spcPts val="0"/>
              </a:spcBef>
              <a:spcAft>
                <a:spcPts val="0"/>
              </a:spcAft>
              <a:buNone/>
            </a:pPr>
            <a:r>
              <a:t/>
            </a:r>
            <a:endParaRPr b="1" sz="1800">
              <a:solidFill>
                <a:srgbClr val="0073C6"/>
              </a:solidFill>
              <a:latin typeface="Candara"/>
              <a:ea typeface="Candara"/>
              <a:cs typeface="Candara"/>
              <a:sym typeface="Candara"/>
            </a:endParaRPr>
          </a:p>
          <a:p>
            <a:pPr indent="0" lvl="0" marL="0" marR="0" rtl="0" algn="l">
              <a:spcBef>
                <a:spcPts val="0"/>
              </a:spcBef>
              <a:spcAft>
                <a:spcPts val="0"/>
              </a:spcAft>
              <a:buNone/>
            </a:pPr>
            <a:r>
              <a:t/>
            </a:r>
            <a:endParaRPr b="1" sz="1800">
              <a:solidFill>
                <a:srgbClr val="0073C6"/>
              </a:solidFill>
              <a:latin typeface="Candara"/>
              <a:ea typeface="Candara"/>
              <a:cs typeface="Candara"/>
              <a:sym typeface="Candara"/>
            </a:endParaRPr>
          </a:p>
          <a:p>
            <a:pPr indent="0" lvl="0" marL="0" marR="0" rtl="0" algn="l">
              <a:spcBef>
                <a:spcPts val="0"/>
              </a:spcBef>
              <a:spcAft>
                <a:spcPts val="0"/>
              </a:spcAft>
              <a:buNone/>
            </a:pPr>
            <a:r>
              <a:t/>
            </a:r>
            <a:endParaRPr b="1" sz="1800">
              <a:solidFill>
                <a:srgbClr val="0073C6"/>
              </a:solidFill>
              <a:latin typeface="Candara"/>
              <a:ea typeface="Candara"/>
              <a:cs typeface="Candara"/>
              <a:sym typeface="Candara"/>
            </a:endParaRPr>
          </a:p>
          <a:p>
            <a:pPr indent="0" lvl="0" marL="0" marR="0" rtl="0" algn="l">
              <a:spcBef>
                <a:spcPts val="0"/>
              </a:spcBef>
              <a:spcAft>
                <a:spcPts val="0"/>
              </a:spcAft>
              <a:buNone/>
            </a:pPr>
            <a:r>
              <a:t/>
            </a:r>
            <a:endParaRPr b="1" sz="1800">
              <a:solidFill>
                <a:srgbClr val="0073C6"/>
              </a:solidFill>
              <a:latin typeface="Candara"/>
              <a:ea typeface="Candara"/>
              <a:cs typeface="Candara"/>
              <a:sym typeface="Candara"/>
            </a:endParaRPr>
          </a:p>
        </p:txBody>
      </p:sp>
      <p:sp>
        <p:nvSpPr>
          <p:cNvPr id="247" name="Google Shape;247;p10"/>
          <p:cNvSpPr/>
          <p:nvPr/>
        </p:nvSpPr>
        <p:spPr>
          <a:xfrm>
            <a:off x="763069" y="3325577"/>
            <a:ext cx="40012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rgbClr val="0073C6"/>
              </a:solidFill>
              <a:latin typeface="Candara"/>
              <a:ea typeface="Candara"/>
              <a:cs typeface="Candara"/>
              <a:sym typeface="Candara"/>
            </a:endParaRPr>
          </a:p>
        </p:txBody>
      </p:sp>
      <p:sp>
        <p:nvSpPr>
          <p:cNvPr id="248" name="Google Shape;248;p10"/>
          <p:cNvSpPr/>
          <p:nvPr/>
        </p:nvSpPr>
        <p:spPr>
          <a:xfrm>
            <a:off x="0"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49" name="Google Shape;249;p10"/>
          <p:cNvSpPr/>
          <p:nvPr/>
        </p:nvSpPr>
        <p:spPr>
          <a:xfrm>
            <a:off x="0"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50" name="Google Shape;250;p10"/>
          <p:cNvSpPr/>
          <p:nvPr/>
        </p:nvSpPr>
        <p:spPr>
          <a:xfrm>
            <a:off x="0" y="289542"/>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51" name="Google Shape;251;p10"/>
          <p:cNvSpPr/>
          <p:nvPr/>
        </p:nvSpPr>
        <p:spPr>
          <a:xfrm>
            <a:off x="0"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pic>
        <p:nvPicPr>
          <p:cNvPr id="252" name="Google Shape;252;p10"/>
          <p:cNvPicPr preferRelativeResize="0"/>
          <p:nvPr/>
        </p:nvPicPr>
        <p:blipFill rotWithShape="1">
          <a:blip r:embed="rId8">
            <a:alphaModFix/>
          </a:blip>
          <a:srcRect b="0" l="0" r="0" t="0"/>
          <a:stretch/>
        </p:blipFill>
        <p:spPr>
          <a:xfrm>
            <a:off x="552673" y="2265797"/>
            <a:ext cx="3760464" cy="882558"/>
          </a:xfrm>
          <a:prstGeom prst="rect">
            <a:avLst/>
          </a:prstGeom>
          <a:noFill/>
          <a:ln>
            <a:noFill/>
          </a:ln>
        </p:spPr>
      </p:pic>
      <p:pic>
        <p:nvPicPr>
          <p:cNvPr id="253" name="Google Shape;253;p10"/>
          <p:cNvPicPr preferRelativeResize="0"/>
          <p:nvPr/>
        </p:nvPicPr>
        <p:blipFill rotWithShape="1">
          <a:blip r:embed="rId9">
            <a:alphaModFix/>
          </a:blip>
          <a:srcRect b="0" l="0" r="0" t="0"/>
          <a:stretch/>
        </p:blipFill>
        <p:spPr>
          <a:xfrm>
            <a:off x="552673" y="4007261"/>
            <a:ext cx="2990627" cy="897188"/>
          </a:xfrm>
          <a:prstGeom prst="rect">
            <a:avLst/>
          </a:prstGeom>
          <a:noFill/>
          <a:ln>
            <a:noFill/>
          </a:ln>
        </p:spPr>
      </p:pic>
      <p:pic>
        <p:nvPicPr>
          <p:cNvPr id="254" name="Google Shape;254;p10"/>
          <p:cNvPicPr preferRelativeResize="0"/>
          <p:nvPr/>
        </p:nvPicPr>
        <p:blipFill rotWithShape="1">
          <a:blip r:embed="rId10">
            <a:alphaModFix/>
          </a:blip>
          <a:srcRect b="0" l="0" r="0" t="0"/>
          <a:stretch/>
        </p:blipFill>
        <p:spPr>
          <a:xfrm>
            <a:off x="6469477" y="3624966"/>
            <a:ext cx="5339489" cy="1082613"/>
          </a:xfrm>
          <a:prstGeom prst="rect">
            <a:avLst/>
          </a:prstGeom>
          <a:noFill/>
          <a:ln>
            <a:noFill/>
          </a:ln>
        </p:spPr>
      </p:pic>
      <p:pic>
        <p:nvPicPr>
          <p:cNvPr id="255" name="Google Shape;255;p10"/>
          <p:cNvPicPr preferRelativeResize="0"/>
          <p:nvPr/>
        </p:nvPicPr>
        <p:blipFill rotWithShape="1">
          <a:blip r:embed="rId11">
            <a:alphaModFix/>
          </a:blip>
          <a:srcRect b="0" l="0" r="0" t="0"/>
          <a:stretch/>
        </p:blipFill>
        <p:spPr>
          <a:xfrm>
            <a:off x="5711863" y="2215176"/>
            <a:ext cx="3914775" cy="1162050"/>
          </a:xfrm>
          <a:prstGeom prst="rect">
            <a:avLst/>
          </a:prstGeom>
          <a:noFill/>
          <a:ln>
            <a:noFill/>
          </a:ln>
        </p:spPr>
      </p:pic>
      <p:pic>
        <p:nvPicPr>
          <p:cNvPr id="256" name="Google Shape;256;p10"/>
          <p:cNvPicPr preferRelativeResize="0"/>
          <p:nvPr/>
        </p:nvPicPr>
        <p:blipFill rotWithShape="1">
          <a:blip r:embed="rId12">
            <a:alphaModFix/>
          </a:blip>
          <a:srcRect b="0" l="0" r="0" t="0"/>
          <a:stretch/>
        </p:blipFill>
        <p:spPr>
          <a:xfrm>
            <a:off x="4014207" y="4972616"/>
            <a:ext cx="2990850" cy="136301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b="23965" l="0" r="0" t="19768"/>
          <a:stretch/>
        </p:blipFill>
        <p:spPr>
          <a:xfrm>
            <a:off x="0" y="-21022"/>
            <a:ext cx="12192000" cy="6879022"/>
          </a:xfrm>
          <a:prstGeom prst="rect">
            <a:avLst/>
          </a:prstGeom>
          <a:noFill/>
          <a:ln>
            <a:noFill/>
          </a:ln>
        </p:spPr>
      </p:pic>
      <p:sp>
        <p:nvSpPr>
          <p:cNvPr id="96" name="Google Shape;96;p2"/>
          <p:cNvSpPr/>
          <p:nvPr/>
        </p:nvSpPr>
        <p:spPr>
          <a:xfrm>
            <a:off x="0" y="1473354"/>
            <a:ext cx="12192000" cy="37856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i="0" sz="6000" u="none" cap="none" strike="noStrike">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b="0" i="0" sz="6000" u="none" cap="none" strike="noStrike">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b="0" i="0" sz="6000" u="none" cap="none" strike="noStrike">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b="0" i="0" sz="6000" u="none" cap="none" strike="noStrike">
              <a:solidFill>
                <a:srgbClr val="0073C6"/>
              </a:solidFill>
              <a:latin typeface="Marmelad"/>
              <a:ea typeface="Marmelad"/>
              <a:cs typeface="Marmelad"/>
              <a:sym typeface="Marmelad"/>
            </a:endParaRPr>
          </a:p>
        </p:txBody>
      </p:sp>
      <p:pic>
        <p:nvPicPr>
          <p:cNvPr id="97" name="Google Shape;97;p2"/>
          <p:cNvPicPr preferRelativeResize="0"/>
          <p:nvPr/>
        </p:nvPicPr>
        <p:blipFill rotWithShape="1">
          <a:blip r:embed="rId4">
            <a:alphaModFix/>
          </a:blip>
          <a:srcRect b="0" l="0" r="0" t="0"/>
          <a:stretch/>
        </p:blipFill>
        <p:spPr>
          <a:xfrm>
            <a:off x="9139222" y="0"/>
            <a:ext cx="1229729" cy="1069095"/>
          </a:xfrm>
          <a:prstGeom prst="rect">
            <a:avLst/>
          </a:prstGeom>
          <a:noFill/>
          <a:ln>
            <a:noFill/>
          </a:ln>
        </p:spPr>
      </p:pic>
      <p:pic>
        <p:nvPicPr>
          <p:cNvPr id="98" name="Google Shape;98;p2"/>
          <p:cNvPicPr preferRelativeResize="0"/>
          <p:nvPr/>
        </p:nvPicPr>
        <p:blipFill rotWithShape="1">
          <a:blip r:embed="rId5">
            <a:alphaModFix/>
          </a:blip>
          <a:srcRect b="0" l="0" r="0" t="0"/>
          <a:stretch/>
        </p:blipFill>
        <p:spPr>
          <a:xfrm>
            <a:off x="10813143" y="-21022"/>
            <a:ext cx="1125815" cy="1125815"/>
          </a:xfrm>
          <a:prstGeom prst="rect">
            <a:avLst/>
          </a:prstGeom>
          <a:noFill/>
          <a:ln>
            <a:noFill/>
          </a:ln>
        </p:spPr>
      </p:pic>
      <p:sp>
        <p:nvSpPr>
          <p:cNvPr id="99" name="Google Shape;99;p2"/>
          <p:cNvSpPr txBox="1"/>
          <p:nvPr/>
        </p:nvSpPr>
        <p:spPr>
          <a:xfrm>
            <a:off x="0" y="5903893"/>
            <a:ext cx="12192000"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i="0" sz="2800" u="none" cap="none" strike="noStrike">
              <a:solidFill>
                <a:srgbClr val="0073C6"/>
              </a:solidFill>
              <a:latin typeface="Marmelad"/>
              <a:ea typeface="Marmelad"/>
              <a:cs typeface="Marmelad"/>
              <a:sym typeface="Marmelad"/>
            </a:endParaRPr>
          </a:p>
          <a:p>
            <a:pPr indent="0" lvl="0" marL="0" marR="0" rtl="0" algn="ctr">
              <a:spcBef>
                <a:spcPts val="0"/>
              </a:spcBef>
              <a:spcAft>
                <a:spcPts val="0"/>
              </a:spcAft>
              <a:buNone/>
            </a:pPr>
            <a:r>
              <a:rPr b="0" i="0" lang="en-US" sz="2800" u="none" cap="none" strike="noStrike">
                <a:solidFill>
                  <a:srgbClr val="0073C6"/>
                </a:solidFill>
                <a:latin typeface="Marmelad"/>
                <a:ea typeface="Marmelad"/>
                <a:cs typeface="Marmelad"/>
                <a:sym typeface="Marmelad"/>
              </a:rPr>
              <a:t>mdu.in.ua</a:t>
            </a:r>
            <a:endParaRPr b="0" i="0" sz="2800" u="none" cap="none" strike="noStrike">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b="0" i="0" sz="2800" u="none" cap="none" strike="noStrike">
              <a:solidFill>
                <a:schemeClr val="dk1"/>
              </a:solidFill>
              <a:latin typeface="Calibri"/>
              <a:ea typeface="Calibri"/>
              <a:cs typeface="Calibri"/>
              <a:sym typeface="Calibri"/>
            </a:endParaRPr>
          </a:p>
        </p:txBody>
      </p:sp>
      <p:pic>
        <p:nvPicPr>
          <p:cNvPr descr="https://lh4.googleusercontent.com/tAz1PhnX7jqNfkg_IClguBowvyJ5Wh5vjdynOgJLr7KFs-vgQYFZ5IZpNicR_FdSmvJ6giZfiGhPf6vtTE2iC-1JdPGfQvyUZh_dWlRTy-7LZPRGZTGuJE7YPkimYflvQyrEzxA=s0" id="100" name="Google Shape;100;p2"/>
          <p:cNvPicPr preferRelativeResize="0"/>
          <p:nvPr/>
        </p:nvPicPr>
        <p:blipFill rotWithShape="1">
          <a:blip r:embed="rId6">
            <a:alphaModFix/>
          </a:blip>
          <a:srcRect b="0" l="0" r="0" t="0"/>
          <a:stretch/>
        </p:blipFill>
        <p:spPr>
          <a:xfrm>
            <a:off x="0" y="41977"/>
            <a:ext cx="4581525" cy="1027204"/>
          </a:xfrm>
          <a:prstGeom prst="rect">
            <a:avLst/>
          </a:prstGeom>
          <a:noFill/>
          <a:ln>
            <a:noFill/>
          </a:ln>
        </p:spPr>
      </p:pic>
      <p:pic>
        <p:nvPicPr>
          <p:cNvPr descr="https://lh6.googleusercontent.com/oM_8RtgTjkVEukXaI4NtdtUrOiqfGPCbvFRDpdrRwovyQkCZxt83mI51z_l4CsXjrNXrG9WLbGfIJ0783uoB7JYt-mx0Tfe9rb_tMtlCXj6sYzxoaCQbi-dds9raw7hVmYekdbs=s0" id="101" name="Google Shape;101;p2"/>
          <p:cNvPicPr preferRelativeResize="0"/>
          <p:nvPr/>
        </p:nvPicPr>
        <p:blipFill rotWithShape="1">
          <a:blip r:embed="rId7">
            <a:alphaModFix/>
          </a:blip>
          <a:srcRect b="0" l="0" r="0" t="0"/>
          <a:stretch/>
        </p:blipFill>
        <p:spPr>
          <a:xfrm>
            <a:off x="5133016" y="0"/>
            <a:ext cx="2259821" cy="1072205"/>
          </a:xfrm>
          <a:prstGeom prst="rect">
            <a:avLst/>
          </a:prstGeom>
          <a:noFill/>
          <a:ln>
            <a:noFill/>
          </a:ln>
        </p:spPr>
      </p:pic>
      <p:pic>
        <p:nvPicPr>
          <p:cNvPr id="102" name="Google Shape;102;p2"/>
          <p:cNvPicPr preferRelativeResize="0"/>
          <p:nvPr/>
        </p:nvPicPr>
        <p:blipFill rotWithShape="1">
          <a:blip r:embed="rId8">
            <a:alphaModFix/>
          </a:blip>
          <a:srcRect b="0" l="0" r="0" t="0"/>
          <a:stretch/>
        </p:blipFill>
        <p:spPr>
          <a:xfrm>
            <a:off x="48328" y="1132180"/>
            <a:ext cx="4541364" cy="5639196"/>
          </a:xfrm>
          <a:prstGeom prst="rect">
            <a:avLst/>
          </a:prstGeom>
          <a:noFill/>
          <a:ln>
            <a:noFill/>
          </a:ln>
        </p:spPr>
      </p:pic>
      <p:pic>
        <p:nvPicPr>
          <p:cNvPr id="103" name="Google Shape;103;p2"/>
          <p:cNvPicPr preferRelativeResize="0"/>
          <p:nvPr/>
        </p:nvPicPr>
        <p:blipFill rotWithShape="1">
          <a:blip r:embed="rId9">
            <a:alphaModFix/>
          </a:blip>
          <a:srcRect b="0" l="0" r="0" t="0"/>
          <a:stretch/>
        </p:blipFill>
        <p:spPr>
          <a:xfrm>
            <a:off x="8089956" y="1104030"/>
            <a:ext cx="4004278" cy="5667346"/>
          </a:xfrm>
          <a:prstGeom prst="rect">
            <a:avLst/>
          </a:prstGeom>
          <a:noFill/>
          <a:ln>
            <a:noFill/>
          </a:ln>
        </p:spPr>
      </p:pic>
      <p:sp>
        <p:nvSpPr>
          <p:cNvPr id="104" name="Google Shape;104;p2"/>
          <p:cNvSpPr/>
          <p:nvPr/>
        </p:nvSpPr>
        <p:spPr>
          <a:xfrm>
            <a:off x="4843487" y="1413379"/>
            <a:ext cx="304762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0073C6"/>
                </a:solidFill>
                <a:latin typeface="Candara"/>
                <a:ea typeface="Candara"/>
                <a:cs typeface="Candara"/>
                <a:sym typeface="Candara"/>
              </a:rPr>
              <a:t>Project legal bases</a:t>
            </a:r>
            <a:endParaRPr b="1" i="0" sz="2800" u="none" cap="none" strike="noStrike">
              <a:solidFill>
                <a:srgbClr val="0073C6"/>
              </a:solidFill>
              <a:latin typeface="Candara"/>
              <a:ea typeface="Candara"/>
              <a:cs typeface="Candara"/>
              <a:sym typeface="Candara"/>
            </a:endParaRPr>
          </a:p>
        </p:txBody>
      </p:sp>
      <p:sp>
        <p:nvSpPr>
          <p:cNvPr id="105" name="Google Shape;105;p2"/>
          <p:cNvSpPr/>
          <p:nvPr/>
        </p:nvSpPr>
        <p:spPr>
          <a:xfrm>
            <a:off x="3617436" y="2834925"/>
            <a:ext cx="247856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rgbClr val="0073C6"/>
                </a:solidFill>
                <a:latin typeface="Candara"/>
                <a:ea typeface="Candara"/>
                <a:cs typeface="Candara"/>
                <a:sym typeface="Candara"/>
              </a:rPr>
              <a:t>Partnership agreement</a:t>
            </a:r>
            <a:endParaRPr b="1" i="0" sz="1800" u="none" cap="none" strike="noStrike">
              <a:solidFill>
                <a:srgbClr val="0073C6"/>
              </a:solidFill>
              <a:latin typeface="Candara"/>
              <a:ea typeface="Candara"/>
              <a:cs typeface="Candara"/>
              <a:sym typeface="Candara"/>
            </a:endParaRPr>
          </a:p>
        </p:txBody>
      </p:sp>
      <p:cxnSp>
        <p:nvCxnSpPr>
          <p:cNvPr id="106" name="Google Shape;106;p2"/>
          <p:cNvCxnSpPr/>
          <p:nvPr/>
        </p:nvCxnSpPr>
        <p:spPr>
          <a:xfrm>
            <a:off x="6429965" y="1969083"/>
            <a:ext cx="1659991" cy="783870"/>
          </a:xfrm>
          <a:prstGeom prst="straightConnector1">
            <a:avLst/>
          </a:prstGeom>
          <a:noFill/>
          <a:ln cap="flat" cmpd="sng" w="9525">
            <a:solidFill>
              <a:schemeClr val="accent1"/>
            </a:solidFill>
            <a:prstDash val="solid"/>
            <a:miter lim="800000"/>
            <a:headEnd len="sm" w="sm" type="none"/>
            <a:tailEnd len="med" w="med" type="triangle"/>
          </a:ln>
        </p:spPr>
      </p:cxnSp>
      <p:cxnSp>
        <p:nvCxnSpPr>
          <p:cNvPr id="107" name="Google Shape;107;p2"/>
          <p:cNvCxnSpPr/>
          <p:nvPr/>
        </p:nvCxnSpPr>
        <p:spPr>
          <a:xfrm flipH="1">
            <a:off x="4552311" y="1967473"/>
            <a:ext cx="1897372" cy="787089"/>
          </a:xfrm>
          <a:prstGeom prst="straightConnector1">
            <a:avLst/>
          </a:prstGeom>
          <a:noFill/>
          <a:ln cap="flat" cmpd="sng" w="9525">
            <a:solidFill>
              <a:schemeClr val="accent1"/>
            </a:solidFill>
            <a:prstDash val="solid"/>
            <a:miter lim="800000"/>
            <a:headEnd len="sm" w="sm" type="none"/>
            <a:tailEnd len="med" w="med" type="triangle"/>
          </a:ln>
        </p:spPr>
      </p:cxnSp>
      <p:sp>
        <p:nvSpPr>
          <p:cNvPr id="108" name="Google Shape;108;p2"/>
          <p:cNvSpPr/>
          <p:nvPr/>
        </p:nvSpPr>
        <p:spPr>
          <a:xfrm>
            <a:off x="6304134" y="2851461"/>
            <a:ext cx="273023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rgbClr val="0073C6"/>
                </a:solidFill>
                <a:latin typeface="Candara"/>
                <a:ea typeface="Candara"/>
                <a:cs typeface="Candara"/>
                <a:sym typeface="Candara"/>
              </a:rPr>
              <a:t>State project registration </a:t>
            </a:r>
            <a:endParaRPr b="1" i="0" sz="1800" u="none" cap="none" strike="noStrike">
              <a:solidFill>
                <a:srgbClr val="0073C6"/>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3"/>
          <p:cNvPicPr preferRelativeResize="0"/>
          <p:nvPr/>
        </p:nvPicPr>
        <p:blipFill rotWithShape="1">
          <a:blip r:embed="rId3">
            <a:alphaModFix/>
          </a:blip>
          <a:srcRect b="23965" l="0" r="0" t="19768"/>
          <a:stretch/>
        </p:blipFill>
        <p:spPr>
          <a:xfrm>
            <a:off x="0" y="-73331"/>
            <a:ext cx="12192000" cy="6879022"/>
          </a:xfrm>
          <a:prstGeom prst="rect">
            <a:avLst/>
          </a:prstGeom>
          <a:noFill/>
          <a:ln>
            <a:noFill/>
          </a:ln>
        </p:spPr>
      </p:pic>
      <p:sp>
        <p:nvSpPr>
          <p:cNvPr id="114" name="Google Shape;114;p3"/>
          <p:cNvSpPr/>
          <p:nvPr/>
        </p:nvSpPr>
        <p:spPr>
          <a:xfrm>
            <a:off x="0" y="1473354"/>
            <a:ext cx="12192000" cy="37856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i="0" sz="6000" u="none" cap="none" strike="noStrike">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b="0" i="0" sz="6000" u="none" cap="none" strike="noStrike">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b="0" i="0" sz="6000" u="none" cap="none" strike="noStrike">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b="0" i="0" sz="6000" u="none" cap="none" strike="noStrike">
              <a:solidFill>
                <a:srgbClr val="0073C6"/>
              </a:solidFill>
              <a:latin typeface="Marmelad"/>
              <a:ea typeface="Marmelad"/>
              <a:cs typeface="Marmelad"/>
              <a:sym typeface="Marmelad"/>
            </a:endParaRPr>
          </a:p>
        </p:txBody>
      </p:sp>
      <p:pic>
        <p:nvPicPr>
          <p:cNvPr id="115" name="Google Shape;115;p3"/>
          <p:cNvPicPr preferRelativeResize="0"/>
          <p:nvPr/>
        </p:nvPicPr>
        <p:blipFill rotWithShape="1">
          <a:blip r:embed="rId4">
            <a:alphaModFix/>
          </a:blip>
          <a:srcRect b="0" l="0" r="0" t="0"/>
          <a:stretch/>
        </p:blipFill>
        <p:spPr>
          <a:xfrm>
            <a:off x="9139222" y="0"/>
            <a:ext cx="1229729" cy="1069095"/>
          </a:xfrm>
          <a:prstGeom prst="rect">
            <a:avLst/>
          </a:prstGeom>
          <a:noFill/>
          <a:ln>
            <a:noFill/>
          </a:ln>
        </p:spPr>
      </p:pic>
      <p:pic>
        <p:nvPicPr>
          <p:cNvPr id="116" name="Google Shape;116;p3"/>
          <p:cNvPicPr preferRelativeResize="0"/>
          <p:nvPr/>
        </p:nvPicPr>
        <p:blipFill rotWithShape="1">
          <a:blip r:embed="rId5">
            <a:alphaModFix/>
          </a:blip>
          <a:srcRect b="0" l="0" r="0" t="0"/>
          <a:stretch/>
        </p:blipFill>
        <p:spPr>
          <a:xfrm>
            <a:off x="10813143" y="-21022"/>
            <a:ext cx="1125815" cy="1125815"/>
          </a:xfrm>
          <a:prstGeom prst="rect">
            <a:avLst/>
          </a:prstGeom>
          <a:noFill/>
          <a:ln>
            <a:noFill/>
          </a:ln>
        </p:spPr>
      </p:pic>
      <p:sp>
        <p:nvSpPr>
          <p:cNvPr id="117" name="Google Shape;117;p3"/>
          <p:cNvSpPr txBox="1"/>
          <p:nvPr/>
        </p:nvSpPr>
        <p:spPr>
          <a:xfrm>
            <a:off x="0" y="5903893"/>
            <a:ext cx="12192000"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i="0" sz="2800" u="none" cap="none" strike="noStrike">
              <a:solidFill>
                <a:srgbClr val="0073C6"/>
              </a:solidFill>
              <a:latin typeface="Marmelad"/>
              <a:ea typeface="Marmelad"/>
              <a:cs typeface="Marmelad"/>
              <a:sym typeface="Marmelad"/>
            </a:endParaRPr>
          </a:p>
          <a:p>
            <a:pPr indent="0" lvl="0" marL="0" marR="0" rtl="0" algn="ctr">
              <a:spcBef>
                <a:spcPts val="0"/>
              </a:spcBef>
              <a:spcAft>
                <a:spcPts val="0"/>
              </a:spcAft>
              <a:buNone/>
            </a:pPr>
            <a:r>
              <a:rPr b="0" i="0" lang="en-US" sz="2800" u="none" cap="none" strike="noStrike">
                <a:solidFill>
                  <a:srgbClr val="0073C6"/>
                </a:solidFill>
                <a:latin typeface="Marmelad"/>
                <a:ea typeface="Marmelad"/>
                <a:cs typeface="Marmelad"/>
                <a:sym typeface="Marmelad"/>
              </a:rPr>
              <a:t>mdu.in.ua</a:t>
            </a:r>
            <a:endParaRPr b="0" i="0" sz="2800" u="none" cap="none" strike="noStrike">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b="0" i="0" sz="2800" u="none" cap="none" strike="noStrike">
              <a:solidFill>
                <a:schemeClr val="dk1"/>
              </a:solidFill>
              <a:latin typeface="Calibri"/>
              <a:ea typeface="Calibri"/>
              <a:cs typeface="Calibri"/>
              <a:sym typeface="Calibri"/>
            </a:endParaRPr>
          </a:p>
        </p:txBody>
      </p:sp>
      <p:pic>
        <p:nvPicPr>
          <p:cNvPr descr="https://lh4.googleusercontent.com/tAz1PhnX7jqNfkg_IClguBowvyJ5Wh5vjdynOgJLr7KFs-vgQYFZ5IZpNicR_FdSmvJ6giZfiGhPf6vtTE2iC-1JdPGfQvyUZh_dWlRTy-7LZPRGZTGuJE7YPkimYflvQyrEzxA=s0" id="118" name="Google Shape;118;p3"/>
          <p:cNvPicPr preferRelativeResize="0"/>
          <p:nvPr/>
        </p:nvPicPr>
        <p:blipFill rotWithShape="1">
          <a:blip r:embed="rId6">
            <a:alphaModFix/>
          </a:blip>
          <a:srcRect b="0" l="0" r="0" t="0"/>
          <a:stretch/>
        </p:blipFill>
        <p:spPr>
          <a:xfrm>
            <a:off x="0" y="41977"/>
            <a:ext cx="4581525" cy="1027204"/>
          </a:xfrm>
          <a:prstGeom prst="rect">
            <a:avLst/>
          </a:prstGeom>
          <a:noFill/>
          <a:ln>
            <a:noFill/>
          </a:ln>
        </p:spPr>
      </p:pic>
      <p:pic>
        <p:nvPicPr>
          <p:cNvPr descr="https://lh6.googleusercontent.com/oM_8RtgTjkVEukXaI4NtdtUrOiqfGPCbvFRDpdrRwovyQkCZxt83mI51z_l4CsXjrNXrG9WLbGfIJ0783uoB7JYt-mx0Tfe9rb_tMtlCXj6sYzxoaCQbi-dds9raw7hVmYekdbs=s0" id="119" name="Google Shape;119;p3"/>
          <p:cNvPicPr preferRelativeResize="0"/>
          <p:nvPr/>
        </p:nvPicPr>
        <p:blipFill rotWithShape="1">
          <a:blip r:embed="rId7">
            <a:alphaModFix/>
          </a:blip>
          <a:srcRect b="0" l="0" r="0" t="0"/>
          <a:stretch/>
        </p:blipFill>
        <p:spPr>
          <a:xfrm>
            <a:off x="5133016" y="0"/>
            <a:ext cx="2259821" cy="1072205"/>
          </a:xfrm>
          <a:prstGeom prst="rect">
            <a:avLst/>
          </a:prstGeom>
          <a:noFill/>
          <a:ln>
            <a:noFill/>
          </a:ln>
        </p:spPr>
      </p:pic>
      <p:sp>
        <p:nvSpPr>
          <p:cNvPr id="120" name="Google Shape;120;p3"/>
          <p:cNvSpPr/>
          <p:nvPr/>
        </p:nvSpPr>
        <p:spPr>
          <a:xfrm>
            <a:off x="634816" y="1413379"/>
            <a:ext cx="11464998"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0073C6"/>
                </a:solidFill>
                <a:latin typeface="Candara"/>
                <a:ea typeface="Candara"/>
                <a:cs typeface="Candara"/>
                <a:sym typeface="Candara"/>
              </a:rPr>
              <a:t>Information about INTERADIS at the website of Mariupol State University</a:t>
            </a:r>
            <a:endParaRPr b="1" i="0" sz="2800" u="none" cap="none" strike="noStrike">
              <a:solidFill>
                <a:srgbClr val="0073C6"/>
              </a:solidFill>
              <a:latin typeface="Candara"/>
              <a:ea typeface="Candara"/>
              <a:cs typeface="Candara"/>
              <a:sym typeface="Candara"/>
            </a:endParaRPr>
          </a:p>
        </p:txBody>
      </p:sp>
      <p:sp>
        <p:nvSpPr>
          <p:cNvPr id="121" name="Google Shape;121;p3"/>
          <p:cNvSpPr/>
          <p:nvPr/>
        </p:nvSpPr>
        <p:spPr>
          <a:xfrm>
            <a:off x="4764347" y="2834925"/>
            <a:ext cx="1847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0" sz="1800" u="none" cap="none" strike="noStrike">
              <a:solidFill>
                <a:srgbClr val="0073C6"/>
              </a:solidFill>
              <a:latin typeface="Candara"/>
              <a:ea typeface="Candara"/>
              <a:cs typeface="Candara"/>
              <a:sym typeface="Candara"/>
            </a:endParaRPr>
          </a:p>
        </p:txBody>
      </p:sp>
      <p:sp>
        <p:nvSpPr>
          <p:cNvPr id="122" name="Google Shape;122;p3"/>
          <p:cNvSpPr/>
          <p:nvPr/>
        </p:nvSpPr>
        <p:spPr>
          <a:xfrm>
            <a:off x="7576886" y="2851461"/>
            <a:ext cx="1847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0" sz="1800" u="none" cap="none" strike="noStrike">
              <a:solidFill>
                <a:srgbClr val="0073C6"/>
              </a:solidFill>
              <a:latin typeface="Candara"/>
              <a:ea typeface="Candara"/>
              <a:cs typeface="Candara"/>
              <a:sym typeface="Candara"/>
            </a:endParaRPr>
          </a:p>
        </p:txBody>
      </p:sp>
      <p:pic>
        <p:nvPicPr>
          <p:cNvPr id="123" name="Google Shape;123;p3"/>
          <p:cNvPicPr preferRelativeResize="0"/>
          <p:nvPr/>
        </p:nvPicPr>
        <p:blipFill rotWithShape="1">
          <a:blip r:embed="rId8">
            <a:alphaModFix/>
          </a:blip>
          <a:srcRect b="0" l="0" r="0" t="0"/>
          <a:stretch/>
        </p:blipFill>
        <p:spPr>
          <a:xfrm>
            <a:off x="1" y="1936598"/>
            <a:ext cx="5201728" cy="4921401"/>
          </a:xfrm>
          <a:prstGeom prst="rect">
            <a:avLst/>
          </a:prstGeom>
          <a:noFill/>
          <a:ln>
            <a:noFill/>
          </a:ln>
        </p:spPr>
      </p:pic>
      <p:pic>
        <p:nvPicPr>
          <p:cNvPr id="124" name="Google Shape;124;p3"/>
          <p:cNvPicPr preferRelativeResize="0"/>
          <p:nvPr/>
        </p:nvPicPr>
        <p:blipFill rotWithShape="1">
          <a:blip r:embed="rId9">
            <a:alphaModFix/>
          </a:blip>
          <a:srcRect b="0" l="0" r="0" t="0"/>
          <a:stretch/>
        </p:blipFill>
        <p:spPr>
          <a:xfrm>
            <a:off x="6866626" y="1936598"/>
            <a:ext cx="5325374" cy="49057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4"/>
          <p:cNvPicPr preferRelativeResize="0"/>
          <p:nvPr/>
        </p:nvPicPr>
        <p:blipFill rotWithShape="1">
          <a:blip r:embed="rId3">
            <a:alphaModFix/>
          </a:blip>
          <a:srcRect b="23965" l="0" r="0" t="19768"/>
          <a:stretch/>
        </p:blipFill>
        <p:spPr>
          <a:xfrm>
            <a:off x="0" y="-73331"/>
            <a:ext cx="12192000" cy="6879022"/>
          </a:xfrm>
          <a:prstGeom prst="rect">
            <a:avLst/>
          </a:prstGeom>
          <a:noFill/>
          <a:ln>
            <a:noFill/>
          </a:ln>
        </p:spPr>
      </p:pic>
      <p:sp>
        <p:nvSpPr>
          <p:cNvPr id="130" name="Google Shape;130;p4"/>
          <p:cNvSpPr/>
          <p:nvPr/>
        </p:nvSpPr>
        <p:spPr>
          <a:xfrm>
            <a:off x="0" y="1473354"/>
            <a:ext cx="12192000" cy="37856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i="0" sz="6000" u="none" cap="none" strike="noStrike">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b="0" i="0" sz="6000" u="none" cap="none" strike="noStrike">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b="0" i="0" sz="6000" u="none" cap="none" strike="noStrike">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b="0" i="0" sz="6000" u="none" cap="none" strike="noStrike">
              <a:solidFill>
                <a:srgbClr val="0073C6"/>
              </a:solidFill>
              <a:latin typeface="Marmelad"/>
              <a:ea typeface="Marmelad"/>
              <a:cs typeface="Marmelad"/>
              <a:sym typeface="Marmelad"/>
            </a:endParaRPr>
          </a:p>
        </p:txBody>
      </p:sp>
      <p:pic>
        <p:nvPicPr>
          <p:cNvPr id="131" name="Google Shape;131;p4"/>
          <p:cNvPicPr preferRelativeResize="0"/>
          <p:nvPr/>
        </p:nvPicPr>
        <p:blipFill rotWithShape="1">
          <a:blip r:embed="rId4">
            <a:alphaModFix/>
          </a:blip>
          <a:srcRect b="0" l="0" r="0" t="0"/>
          <a:stretch/>
        </p:blipFill>
        <p:spPr>
          <a:xfrm>
            <a:off x="9139222" y="0"/>
            <a:ext cx="1229729" cy="1069095"/>
          </a:xfrm>
          <a:prstGeom prst="rect">
            <a:avLst/>
          </a:prstGeom>
          <a:noFill/>
          <a:ln>
            <a:noFill/>
          </a:ln>
        </p:spPr>
      </p:pic>
      <p:pic>
        <p:nvPicPr>
          <p:cNvPr id="132" name="Google Shape;132;p4"/>
          <p:cNvPicPr preferRelativeResize="0"/>
          <p:nvPr/>
        </p:nvPicPr>
        <p:blipFill rotWithShape="1">
          <a:blip r:embed="rId5">
            <a:alphaModFix/>
          </a:blip>
          <a:srcRect b="0" l="0" r="0" t="0"/>
          <a:stretch/>
        </p:blipFill>
        <p:spPr>
          <a:xfrm>
            <a:off x="10813143" y="-21022"/>
            <a:ext cx="1125815" cy="1125815"/>
          </a:xfrm>
          <a:prstGeom prst="rect">
            <a:avLst/>
          </a:prstGeom>
          <a:noFill/>
          <a:ln>
            <a:noFill/>
          </a:ln>
        </p:spPr>
      </p:pic>
      <p:sp>
        <p:nvSpPr>
          <p:cNvPr id="133" name="Google Shape;133;p4"/>
          <p:cNvSpPr txBox="1"/>
          <p:nvPr/>
        </p:nvSpPr>
        <p:spPr>
          <a:xfrm>
            <a:off x="0" y="5903893"/>
            <a:ext cx="12192000"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i="0" sz="2800" u="none" cap="none" strike="noStrike">
              <a:solidFill>
                <a:srgbClr val="0073C6"/>
              </a:solidFill>
              <a:latin typeface="Marmelad"/>
              <a:ea typeface="Marmelad"/>
              <a:cs typeface="Marmelad"/>
              <a:sym typeface="Marmelad"/>
            </a:endParaRPr>
          </a:p>
          <a:p>
            <a:pPr indent="0" lvl="0" marL="0" marR="0" rtl="0" algn="ctr">
              <a:spcBef>
                <a:spcPts val="0"/>
              </a:spcBef>
              <a:spcAft>
                <a:spcPts val="0"/>
              </a:spcAft>
              <a:buNone/>
            </a:pPr>
            <a:r>
              <a:rPr b="0" i="0" lang="en-US" sz="2800" u="none" cap="none" strike="noStrike">
                <a:solidFill>
                  <a:srgbClr val="0073C6"/>
                </a:solidFill>
                <a:latin typeface="Marmelad"/>
                <a:ea typeface="Marmelad"/>
                <a:cs typeface="Marmelad"/>
                <a:sym typeface="Marmelad"/>
              </a:rPr>
              <a:t>mdu.in.ua</a:t>
            </a:r>
            <a:endParaRPr b="0" i="0" sz="2800" u="none" cap="none" strike="noStrike">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b="0" i="0" sz="2800" u="none" cap="none" strike="noStrike">
              <a:solidFill>
                <a:schemeClr val="dk1"/>
              </a:solidFill>
              <a:latin typeface="Calibri"/>
              <a:ea typeface="Calibri"/>
              <a:cs typeface="Calibri"/>
              <a:sym typeface="Calibri"/>
            </a:endParaRPr>
          </a:p>
        </p:txBody>
      </p:sp>
      <p:pic>
        <p:nvPicPr>
          <p:cNvPr descr="https://lh4.googleusercontent.com/tAz1PhnX7jqNfkg_IClguBowvyJ5Wh5vjdynOgJLr7KFs-vgQYFZ5IZpNicR_FdSmvJ6giZfiGhPf6vtTE2iC-1JdPGfQvyUZh_dWlRTy-7LZPRGZTGuJE7YPkimYflvQyrEzxA=s0" id="134" name="Google Shape;134;p4"/>
          <p:cNvPicPr preferRelativeResize="0"/>
          <p:nvPr/>
        </p:nvPicPr>
        <p:blipFill rotWithShape="1">
          <a:blip r:embed="rId6">
            <a:alphaModFix/>
          </a:blip>
          <a:srcRect b="0" l="0" r="0" t="0"/>
          <a:stretch/>
        </p:blipFill>
        <p:spPr>
          <a:xfrm>
            <a:off x="0" y="41977"/>
            <a:ext cx="4581525" cy="1027204"/>
          </a:xfrm>
          <a:prstGeom prst="rect">
            <a:avLst/>
          </a:prstGeom>
          <a:noFill/>
          <a:ln>
            <a:noFill/>
          </a:ln>
        </p:spPr>
      </p:pic>
      <p:pic>
        <p:nvPicPr>
          <p:cNvPr descr="https://lh6.googleusercontent.com/oM_8RtgTjkVEukXaI4NtdtUrOiqfGPCbvFRDpdrRwovyQkCZxt83mI51z_l4CsXjrNXrG9WLbGfIJ0783uoB7JYt-mx0Tfe9rb_tMtlCXj6sYzxoaCQbi-dds9raw7hVmYekdbs=s0" id="135" name="Google Shape;135;p4"/>
          <p:cNvPicPr preferRelativeResize="0"/>
          <p:nvPr/>
        </p:nvPicPr>
        <p:blipFill rotWithShape="1">
          <a:blip r:embed="rId7">
            <a:alphaModFix/>
          </a:blip>
          <a:srcRect b="0" l="0" r="0" t="0"/>
          <a:stretch/>
        </p:blipFill>
        <p:spPr>
          <a:xfrm>
            <a:off x="5133016" y="0"/>
            <a:ext cx="2259821" cy="1072205"/>
          </a:xfrm>
          <a:prstGeom prst="rect">
            <a:avLst/>
          </a:prstGeom>
          <a:noFill/>
          <a:ln>
            <a:noFill/>
          </a:ln>
        </p:spPr>
      </p:pic>
      <p:sp>
        <p:nvSpPr>
          <p:cNvPr id="136" name="Google Shape;136;p4"/>
          <p:cNvSpPr/>
          <p:nvPr/>
        </p:nvSpPr>
        <p:spPr>
          <a:xfrm>
            <a:off x="4028210" y="1218214"/>
            <a:ext cx="4609212"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0073C6"/>
                </a:solidFill>
                <a:latin typeface="Candara"/>
                <a:ea typeface="Candara"/>
                <a:cs typeface="Candara"/>
                <a:sym typeface="Candara"/>
              </a:rPr>
              <a:t>PROJECT IMPLEMENTATION </a:t>
            </a:r>
            <a:endParaRPr/>
          </a:p>
          <a:p>
            <a:pPr indent="0" lvl="0" marL="0" marR="0" rtl="0" algn="ctr">
              <a:spcBef>
                <a:spcPts val="0"/>
              </a:spcBef>
              <a:spcAft>
                <a:spcPts val="0"/>
              </a:spcAft>
              <a:buNone/>
            </a:pPr>
            <a:r>
              <a:rPr b="1" i="0" lang="en-US" sz="2800" u="none" cap="none" strike="noStrike">
                <a:solidFill>
                  <a:srgbClr val="0073C6"/>
                </a:solidFill>
                <a:latin typeface="Candara"/>
                <a:ea typeface="Candara"/>
                <a:cs typeface="Candara"/>
                <a:sym typeface="Candara"/>
              </a:rPr>
              <a:t>Online Study Visits</a:t>
            </a:r>
            <a:endParaRPr b="1" i="0" sz="2800" u="none" cap="none" strike="noStrike">
              <a:solidFill>
                <a:srgbClr val="0073C6"/>
              </a:solidFill>
              <a:latin typeface="Candara"/>
              <a:ea typeface="Candara"/>
              <a:cs typeface="Candara"/>
              <a:sym typeface="Candara"/>
            </a:endParaRPr>
          </a:p>
        </p:txBody>
      </p:sp>
      <p:sp>
        <p:nvSpPr>
          <p:cNvPr id="137" name="Google Shape;137;p4"/>
          <p:cNvSpPr/>
          <p:nvPr/>
        </p:nvSpPr>
        <p:spPr>
          <a:xfrm>
            <a:off x="4764347" y="2834925"/>
            <a:ext cx="1847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0" sz="1800" u="none" cap="none" strike="noStrike">
              <a:solidFill>
                <a:srgbClr val="0073C6"/>
              </a:solidFill>
              <a:latin typeface="Candara"/>
              <a:ea typeface="Candara"/>
              <a:cs typeface="Candara"/>
              <a:sym typeface="Candara"/>
            </a:endParaRPr>
          </a:p>
        </p:txBody>
      </p:sp>
      <p:sp>
        <p:nvSpPr>
          <p:cNvPr id="138" name="Google Shape;138;p4"/>
          <p:cNvSpPr/>
          <p:nvPr/>
        </p:nvSpPr>
        <p:spPr>
          <a:xfrm>
            <a:off x="7576886" y="2851461"/>
            <a:ext cx="1847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0" sz="1800" u="none" cap="none" strike="noStrike">
              <a:solidFill>
                <a:srgbClr val="0073C6"/>
              </a:solidFill>
              <a:latin typeface="Candara"/>
              <a:ea typeface="Candara"/>
              <a:cs typeface="Candara"/>
              <a:sym typeface="Candara"/>
            </a:endParaRPr>
          </a:p>
        </p:txBody>
      </p:sp>
      <p:graphicFrame>
        <p:nvGraphicFramePr>
          <p:cNvPr id="139" name="Google Shape;139;p4"/>
          <p:cNvGraphicFramePr/>
          <p:nvPr/>
        </p:nvGraphicFramePr>
        <p:xfrm>
          <a:off x="542647" y="1936599"/>
          <a:ext cx="3000000" cy="3000000"/>
        </p:xfrm>
        <a:graphic>
          <a:graphicData uri="http://schemas.openxmlformats.org/drawingml/2006/table">
            <a:tbl>
              <a:tblPr>
                <a:noFill/>
                <a:tableStyleId>{B570BBF9-7B87-451D-A13B-86BD1F3906D7}</a:tableStyleId>
              </a:tblPr>
              <a:tblGrid>
                <a:gridCol w="933100"/>
                <a:gridCol w="2271500"/>
              </a:tblGrid>
              <a:tr h="757175">
                <a:tc>
                  <a:txBody>
                    <a:bodyPr/>
                    <a:lstStyle/>
                    <a:p>
                      <a:pPr indent="0" lvl="0" marL="0" marR="0" rtl="0" algn="l">
                        <a:spcBef>
                          <a:spcPts val="0"/>
                        </a:spcBef>
                        <a:spcAft>
                          <a:spcPts val="0"/>
                        </a:spcAft>
                        <a:buNone/>
                      </a:pPr>
                      <a:r>
                        <a:rPr b="0" i="0" lang="en-US" sz="800" u="none" cap="none" strike="noStrike">
                          <a:solidFill>
                            <a:srgbClr val="0073C6"/>
                          </a:solidFill>
                          <a:latin typeface="Libre Franklin"/>
                          <a:ea typeface="Libre Franklin"/>
                          <a:cs typeface="Libre Franklin"/>
                          <a:sym typeface="Libre Franklin"/>
                        </a:rPr>
                        <a:t>News on SV 1 HUG</a:t>
                      </a:r>
                      <a:endParaRPr sz="800" u="none" cap="none" strike="noStrike">
                        <a:solidFill>
                          <a:srgbClr val="0073C6"/>
                        </a:solidFill>
                        <a:latin typeface="Libre Franklin"/>
                        <a:ea typeface="Libre Franklin"/>
                        <a:cs typeface="Libre Franklin"/>
                        <a:sym typeface="Libre Franklin"/>
                      </a:endParaRPr>
                    </a:p>
                  </a:txBody>
                  <a:tcPr marT="39275" marB="39275" marR="39275" marL="39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800" u="sng" cap="none" strike="noStrike">
                          <a:solidFill>
                            <a:srgbClr val="0073C6"/>
                          </a:solidFill>
                          <a:latin typeface="Libre Franklin"/>
                          <a:ea typeface="Libre Franklin"/>
                          <a:cs typeface="Libre Franklin"/>
                          <a:sym typeface="Libre Franklin"/>
                          <a:hlinkClick r:id="rId8">
                            <a:extLst>
                              <a:ext uri="{A12FA001-AC4F-418D-AE19-62706E023703}">
                                <ahyp:hlinkClr val="tx"/>
                              </a:ext>
                            </a:extLst>
                          </a:hlinkClick>
                        </a:rPr>
                        <a:t>http://mdu.in.ua/news/integracija_inozemnikh_studentiv_mdu_perejmae_dosvid_vid_evropejskikh_zakladiv_vishhoji_osviti/2021-04-07-3890</a:t>
                      </a:r>
                      <a:endParaRPr sz="800" u="none" cap="none" strike="noStrike">
                        <a:solidFill>
                          <a:srgbClr val="0073C6"/>
                        </a:solidFill>
                        <a:latin typeface="Libre Franklin"/>
                        <a:ea typeface="Libre Franklin"/>
                        <a:cs typeface="Libre Franklin"/>
                        <a:sym typeface="Libre Franklin"/>
                      </a:endParaRPr>
                    </a:p>
                    <a:p>
                      <a:pPr indent="0" lvl="0" marL="0" marR="0" rtl="0" algn="l">
                        <a:spcBef>
                          <a:spcPts val="0"/>
                        </a:spcBef>
                        <a:spcAft>
                          <a:spcPts val="0"/>
                        </a:spcAft>
                        <a:buNone/>
                      </a:pPr>
                      <a:r>
                        <a:rPr b="0" i="0" lang="en-US" sz="800" u="none" cap="none" strike="noStrike">
                          <a:solidFill>
                            <a:srgbClr val="0073C6"/>
                          </a:solidFill>
                          <a:latin typeface="Libre Franklin"/>
                          <a:ea typeface="Libre Franklin"/>
                          <a:cs typeface="Libre Franklin"/>
                          <a:sym typeface="Libre Franklin"/>
                        </a:rPr>
                        <a:t>http://en.mdu.in.ua/news/international_students_adaptation_and_integration_msu_adopts_experience_from_european_higher_education_institutions/2021-04-07-312</a:t>
                      </a:r>
                      <a:endParaRPr sz="800" u="none" cap="none" strike="noStrike">
                        <a:solidFill>
                          <a:srgbClr val="0073C6"/>
                        </a:solidFill>
                        <a:latin typeface="Libre Franklin"/>
                        <a:ea typeface="Libre Franklin"/>
                        <a:cs typeface="Libre Franklin"/>
                        <a:sym typeface="Libre Franklin"/>
                      </a:endParaRPr>
                    </a:p>
                  </a:txBody>
                  <a:tcPr marT="39275" marB="39275" marR="39275" marL="39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57175">
                <a:tc>
                  <a:txBody>
                    <a:bodyPr/>
                    <a:lstStyle/>
                    <a:p>
                      <a:pPr indent="0" lvl="0" marL="0" marR="0" rtl="0" algn="l">
                        <a:spcBef>
                          <a:spcPts val="0"/>
                        </a:spcBef>
                        <a:spcAft>
                          <a:spcPts val="0"/>
                        </a:spcAft>
                        <a:buNone/>
                      </a:pPr>
                      <a:r>
                        <a:rPr b="0" i="0" lang="en-US" sz="800" u="none" cap="none" strike="noStrike">
                          <a:solidFill>
                            <a:srgbClr val="0073C6"/>
                          </a:solidFill>
                          <a:latin typeface="Libre Franklin"/>
                          <a:ea typeface="Libre Franklin"/>
                          <a:cs typeface="Libre Franklin"/>
                          <a:sym typeface="Libre Franklin"/>
                        </a:rPr>
                        <a:t>News on SV 2 MRU</a:t>
                      </a:r>
                      <a:endParaRPr sz="800" u="none" cap="none" strike="noStrike">
                        <a:solidFill>
                          <a:srgbClr val="0073C6"/>
                        </a:solidFill>
                        <a:latin typeface="Libre Franklin"/>
                        <a:ea typeface="Libre Franklin"/>
                        <a:cs typeface="Libre Franklin"/>
                        <a:sym typeface="Libre Franklin"/>
                      </a:endParaRPr>
                    </a:p>
                  </a:txBody>
                  <a:tcPr marT="39275" marB="39275" marR="39275" marL="39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800" u="sng" cap="none" strike="noStrike">
                          <a:solidFill>
                            <a:srgbClr val="0073C6"/>
                          </a:solidFill>
                          <a:latin typeface="Libre Franklin"/>
                          <a:ea typeface="Libre Franklin"/>
                          <a:cs typeface="Libre Franklin"/>
                          <a:sym typeface="Libre Franklin"/>
                          <a:hlinkClick r:id="rId9">
                            <a:extLst>
                              <a:ext uri="{A12FA001-AC4F-418D-AE19-62706E023703}">
                                <ahyp:hlinkClr val="tx"/>
                              </a:ext>
                            </a:extLst>
                          </a:hlinkClick>
                        </a:rPr>
                        <a:t>http://mdu.in.ua/news/integracija_inozemnikh_studentiv_osvitjanam_mdu_rozpovili_pro_krashhi_litovski_praktiki/2021-04-14-3891</a:t>
                      </a:r>
                      <a:endParaRPr sz="800" u="none" cap="none" strike="noStrike">
                        <a:solidFill>
                          <a:srgbClr val="0073C6"/>
                        </a:solidFill>
                        <a:latin typeface="Libre Franklin"/>
                        <a:ea typeface="Libre Franklin"/>
                        <a:cs typeface="Libre Franklin"/>
                        <a:sym typeface="Libre Franklin"/>
                      </a:endParaRPr>
                    </a:p>
                    <a:p>
                      <a:pPr indent="0" lvl="0" marL="0" marR="0" rtl="0" algn="l">
                        <a:spcBef>
                          <a:spcPts val="0"/>
                        </a:spcBef>
                        <a:spcAft>
                          <a:spcPts val="0"/>
                        </a:spcAft>
                        <a:buNone/>
                      </a:pPr>
                      <a:r>
                        <a:rPr b="0" i="0" lang="en-US" sz="800" u="none" cap="none" strike="noStrike">
                          <a:solidFill>
                            <a:srgbClr val="0073C6"/>
                          </a:solidFill>
                          <a:latin typeface="Libre Franklin"/>
                          <a:ea typeface="Libre Franklin"/>
                          <a:cs typeface="Libre Franklin"/>
                          <a:sym typeface="Libre Franklin"/>
                        </a:rPr>
                        <a:t>http://en.mdu.in.ua/news/international_students_adaptation_and_integration_msu_educators_told_of_lithuanian_best_practices/2021-04-14-313</a:t>
                      </a:r>
                      <a:endParaRPr sz="800" u="none" cap="none" strike="noStrike">
                        <a:solidFill>
                          <a:srgbClr val="0073C6"/>
                        </a:solidFill>
                        <a:latin typeface="Libre Franklin"/>
                        <a:ea typeface="Libre Franklin"/>
                        <a:cs typeface="Libre Franklin"/>
                        <a:sym typeface="Libre Franklin"/>
                      </a:endParaRPr>
                    </a:p>
                  </a:txBody>
                  <a:tcPr marT="39275" marB="39275" marR="39275" marL="39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57175">
                <a:tc>
                  <a:txBody>
                    <a:bodyPr/>
                    <a:lstStyle/>
                    <a:p>
                      <a:pPr indent="0" lvl="0" marL="0" marR="0" rtl="0" algn="l">
                        <a:spcBef>
                          <a:spcPts val="0"/>
                        </a:spcBef>
                        <a:spcAft>
                          <a:spcPts val="0"/>
                        </a:spcAft>
                        <a:buNone/>
                      </a:pPr>
                      <a:r>
                        <a:rPr b="0" i="0" lang="en-US" sz="800" u="none" cap="none" strike="noStrike">
                          <a:solidFill>
                            <a:srgbClr val="0073C6"/>
                          </a:solidFill>
                          <a:latin typeface="Libre Franklin"/>
                          <a:ea typeface="Libre Franklin"/>
                          <a:cs typeface="Libre Franklin"/>
                          <a:sym typeface="Libre Franklin"/>
                        </a:rPr>
                        <a:t>News on SV 1 OTH Amberg Weiden</a:t>
                      </a:r>
                      <a:endParaRPr sz="800" u="none" cap="none" strike="noStrike">
                        <a:solidFill>
                          <a:srgbClr val="0073C6"/>
                        </a:solidFill>
                        <a:latin typeface="Libre Franklin"/>
                        <a:ea typeface="Libre Franklin"/>
                        <a:cs typeface="Libre Franklin"/>
                        <a:sym typeface="Libre Franklin"/>
                      </a:endParaRPr>
                    </a:p>
                  </a:txBody>
                  <a:tcPr marT="39275" marB="39275" marR="39275" marL="39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800" u="sng" cap="none" strike="noStrike">
                          <a:solidFill>
                            <a:srgbClr val="0073C6"/>
                          </a:solidFill>
                          <a:latin typeface="Libre Franklin"/>
                          <a:ea typeface="Libre Franklin"/>
                          <a:cs typeface="Libre Franklin"/>
                          <a:sym typeface="Libre Franklin"/>
                          <a:hlinkClick r:id="rId10">
                            <a:extLst>
                              <a:ext uri="{A12FA001-AC4F-418D-AE19-62706E023703}">
                                <ahyp:hlinkClr val="tx"/>
                              </a:ext>
                            </a:extLst>
                          </a:hlinkClick>
                        </a:rPr>
                        <a:t>http://mdu.in.ua/news/integracija_inozemnikh_studentiv_mdu_diznavsja_pro_krashhi_nimecki_praktiki/2021-04-16-3895</a:t>
                      </a:r>
                      <a:endParaRPr sz="800" u="none" cap="none" strike="noStrike">
                        <a:solidFill>
                          <a:srgbClr val="0073C6"/>
                        </a:solidFill>
                        <a:latin typeface="Libre Franklin"/>
                        <a:ea typeface="Libre Franklin"/>
                        <a:cs typeface="Libre Franklin"/>
                        <a:sym typeface="Libre Franklin"/>
                      </a:endParaRPr>
                    </a:p>
                    <a:p>
                      <a:pPr indent="0" lvl="0" marL="0" marR="0" rtl="0" algn="l">
                        <a:spcBef>
                          <a:spcPts val="0"/>
                        </a:spcBef>
                        <a:spcAft>
                          <a:spcPts val="0"/>
                        </a:spcAft>
                        <a:buNone/>
                      </a:pPr>
                      <a:r>
                        <a:rPr b="0" i="0" lang="en-US" sz="800" u="none" cap="none" strike="noStrike">
                          <a:solidFill>
                            <a:srgbClr val="0073C6"/>
                          </a:solidFill>
                          <a:latin typeface="Libre Franklin"/>
                          <a:ea typeface="Libre Franklin"/>
                          <a:cs typeface="Libre Franklin"/>
                          <a:sym typeface="Libre Franklin"/>
                        </a:rPr>
                        <a:t>http://en.mdu.in.ua/news/international_students_adaptation_and_integration_msu_learns_about_best_german_practices/2021-04-16-314</a:t>
                      </a:r>
                      <a:endParaRPr sz="800" u="none" cap="none" strike="noStrike">
                        <a:solidFill>
                          <a:srgbClr val="0073C6"/>
                        </a:solidFill>
                        <a:latin typeface="Libre Franklin"/>
                        <a:ea typeface="Libre Franklin"/>
                        <a:cs typeface="Libre Franklin"/>
                        <a:sym typeface="Libre Franklin"/>
                      </a:endParaRPr>
                    </a:p>
                  </a:txBody>
                  <a:tcPr marT="39275" marB="39275" marR="39275" marL="39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96475">
                <a:tc>
                  <a:txBody>
                    <a:bodyPr/>
                    <a:lstStyle/>
                    <a:p>
                      <a:pPr indent="0" lvl="0" marL="0" marR="0" rtl="0" algn="l">
                        <a:spcBef>
                          <a:spcPts val="0"/>
                        </a:spcBef>
                        <a:spcAft>
                          <a:spcPts val="0"/>
                        </a:spcAft>
                        <a:buNone/>
                      </a:pPr>
                      <a:r>
                        <a:rPr b="0" i="0" lang="en-US" sz="800" u="none" cap="none" strike="noStrike">
                          <a:solidFill>
                            <a:srgbClr val="0073C6"/>
                          </a:solidFill>
                          <a:latin typeface="Libre Franklin"/>
                          <a:ea typeface="Libre Franklin"/>
                          <a:cs typeface="Libre Franklin"/>
                          <a:sym typeface="Libre Franklin"/>
                        </a:rPr>
                        <a:t>News on SV 1 NLBA</a:t>
                      </a:r>
                      <a:endParaRPr sz="800" u="none" cap="none" strike="noStrike">
                        <a:solidFill>
                          <a:srgbClr val="0073C6"/>
                        </a:solidFill>
                        <a:latin typeface="Libre Franklin"/>
                        <a:ea typeface="Libre Franklin"/>
                        <a:cs typeface="Libre Franklin"/>
                        <a:sym typeface="Libre Franklin"/>
                      </a:endParaRPr>
                    </a:p>
                  </a:txBody>
                  <a:tcPr marT="39275" marB="39275" marR="39275" marL="39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800" u="sng" cap="none" strike="noStrike">
                          <a:solidFill>
                            <a:srgbClr val="0073C6"/>
                          </a:solidFill>
                          <a:latin typeface="Libre Franklin"/>
                          <a:ea typeface="Libre Franklin"/>
                          <a:cs typeface="Libre Franklin"/>
                          <a:sym typeface="Libre Franklin"/>
                          <a:hlinkClick r:id="rId11">
                            <a:extLst>
                              <a:ext uri="{A12FA001-AC4F-418D-AE19-62706E023703}">
                                <ahyp:hlinkClr val="tx"/>
                              </a:ext>
                            </a:extLst>
                          </a:hlinkClick>
                        </a:rPr>
                        <a:t>http://mdu.in.ua/news/integracija_inozemnikh_studentiv_osvitjani_mdu_perejnjali_dosvid_koleg_iz_niderlandiv/2021-04-20-3893</a:t>
                      </a:r>
                      <a:endParaRPr sz="800" u="none" cap="none" strike="noStrike">
                        <a:solidFill>
                          <a:srgbClr val="0073C6"/>
                        </a:solidFill>
                        <a:latin typeface="Libre Franklin"/>
                        <a:ea typeface="Libre Franklin"/>
                        <a:cs typeface="Libre Franklin"/>
                        <a:sym typeface="Libre Franklin"/>
                      </a:endParaRPr>
                    </a:p>
                    <a:p>
                      <a:pPr indent="0" lvl="0" marL="0" marR="0" rtl="0" algn="l">
                        <a:spcBef>
                          <a:spcPts val="0"/>
                        </a:spcBef>
                        <a:spcAft>
                          <a:spcPts val="0"/>
                        </a:spcAft>
                        <a:buNone/>
                      </a:pPr>
                      <a:r>
                        <a:rPr b="0" i="0" lang="en-US" sz="800" u="sng" cap="none" strike="noStrike">
                          <a:solidFill>
                            <a:srgbClr val="0073C6"/>
                          </a:solidFill>
                          <a:latin typeface="Libre Franklin"/>
                          <a:ea typeface="Libre Franklin"/>
                          <a:cs typeface="Libre Franklin"/>
                          <a:sym typeface="Libre Franklin"/>
                          <a:hlinkClick r:id="rId12">
                            <a:extLst>
                              <a:ext uri="{A12FA001-AC4F-418D-AE19-62706E023703}">
                                <ahyp:hlinkClr val="tx"/>
                              </a:ext>
                            </a:extLst>
                          </a:hlinkClick>
                        </a:rPr>
                        <a:t>http://en.mdu.in.ua/news/international_students_adaptation_and_integration_msu_educators_learn_from_the_experience_of_colleagues_in_the_netherlands/2021-04-20-315</a:t>
                      </a:r>
                      <a:endParaRPr sz="800" u="none" cap="none" strike="noStrike">
                        <a:solidFill>
                          <a:srgbClr val="0073C6"/>
                        </a:solidFill>
                        <a:latin typeface="Libre Franklin"/>
                        <a:ea typeface="Libre Franklin"/>
                        <a:cs typeface="Libre Franklin"/>
                        <a:sym typeface="Libre Franklin"/>
                      </a:endParaRPr>
                    </a:p>
                    <a:p>
                      <a:pPr indent="0" lvl="0" marL="0" marR="0" rtl="0" algn="l">
                        <a:spcBef>
                          <a:spcPts val="0"/>
                        </a:spcBef>
                        <a:spcAft>
                          <a:spcPts val="0"/>
                        </a:spcAft>
                        <a:buNone/>
                      </a:pPr>
                      <a:r>
                        <a:rPr b="0" i="0" lang="en-US" sz="800" u="none" cap="none" strike="noStrike">
                          <a:solidFill>
                            <a:srgbClr val="0073C6"/>
                          </a:solidFill>
                          <a:latin typeface="Libre Franklin"/>
                          <a:ea typeface="Libre Franklin"/>
                          <a:cs typeface="Libre Franklin"/>
                          <a:sym typeface="Libre Franklin"/>
                        </a:rPr>
                        <a:t>https://www.facebook.com/mdu.mariupol/posts/3651495078305854</a:t>
                      </a:r>
                      <a:endParaRPr sz="800" u="none" cap="none" strike="noStrike">
                        <a:solidFill>
                          <a:srgbClr val="0073C6"/>
                        </a:solidFill>
                        <a:latin typeface="Libre Franklin"/>
                        <a:ea typeface="Libre Franklin"/>
                        <a:cs typeface="Libre Franklin"/>
                        <a:sym typeface="Libre Franklin"/>
                      </a:endParaRPr>
                    </a:p>
                  </a:txBody>
                  <a:tcPr marT="39275" marB="39275" marR="39275" marL="39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83375">
                <a:tc>
                  <a:txBody>
                    <a:bodyPr/>
                    <a:lstStyle/>
                    <a:p>
                      <a:pPr indent="0" lvl="0" marL="0" marR="0" rtl="0" algn="l">
                        <a:spcBef>
                          <a:spcPts val="0"/>
                        </a:spcBef>
                        <a:spcAft>
                          <a:spcPts val="0"/>
                        </a:spcAft>
                        <a:buNone/>
                      </a:pPr>
                      <a:r>
                        <a:rPr b="0" i="0" lang="en-US" sz="800" u="none" cap="none" strike="noStrike">
                          <a:solidFill>
                            <a:srgbClr val="0073C6"/>
                          </a:solidFill>
                          <a:latin typeface="Libre Franklin"/>
                          <a:ea typeface="Libre Franklin"/>
                          <a:cs typeface="Libre Franklin"/>
                          <a:sym typeface="Libre Franklin"/>
                        </a:rPr>
                        <a:t>News on SV 1 UNIFG</a:t>
                      </a:r>
                      <a:endParaRPr sz="800" u="none" cap="none" strike="noStrike">
                        <a:solidFill>
                          <a:srgbClr val="0073C6"/>
                        </a:solidFill>
                        <a:latin typeface="Libre Franklin"/>
                        <a:ea typeface="Libre Franklin"/>
                        <a:cs typeface="Libre Franklin"/>
                        <a:sym typeface="Libre Franklin"/>
                      </a:endParaRPr>
                    </a:p>
                  </a:txBody>
                  <a:tcPr marT="39275" marB="39275" marR="39275" marL="39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800" u="sng" cap="none" strike="noStrike">
                          <a:solidFill>
                            <a:srgbClr val="0073C6"/>
                          </a:solidFill>
                          <a:latin typeface="Libre Franklin"/>
                          <a:ea typeface="Libre Franklin"/>
                          <a:cs typeface="Libre Franklin"/>
                          <a:sym typeface="Libre Franklin"/>
                          <a:hlinkClick r:id="rId13">
                            <a:extLst>
                              <a:ext uri="{A12FA001-AC4F-418D-AE19-62706E023703}">
                                <ahyp:hlinkClr val="tx"/>
                              </a:ext>
                            </a:extLst>
                          </a:hlinkClick>
                        </a:rPr>
                        <a:t>http://mdu.in.ua/news/integracija_inozemnikh_studentiv_osvitjani_mdu_diznalisja_pro_krashhi_italijski_praktiki/2021-04-28-3894</a:t>
                      </a:r>
                      <a:endParaRPr sz="800" u="none" cap="none" strike="noStrike">
                        <a:solidFill>
                          <a:srgbClr val="0073C6"/>
                        </a:solidFill>
                        <a:latin typeface="Libre Franklin"/>
                        <a:ea typeface="Libre Franklin"/>
                        <a:cs typeface="Libre Franklin"/>
                        <a:sym typeface="Libre Franklin"/>
                      </a:endParaRPr>
                    </a:p>
                    <a:p>
                      <a:pPr indent="0" lvl="0" marL="0" marR="0" rtl="0" algn="l">
                        <a:spcBef>
                          <a:spcPts val="0"/>
                        </a:spcBef>
                        <a:spcAft>
                          <a:spcPts val="0"/>
                        </a:spcAft>
                        <a:buNone/>
                      </a:pPr>
                      <a:r>
                        <a:rPr b="0" i="0" lang="en-US" sz="800" u="sng" cap="none" strike="noStrike">
                          <a:solidFill>
                            <a:srgbClr val="0073C6"/>
                          </a:solidFill>
                          <a:latin typeface="Libre Franklin"/>
                          <a:ea typeface="Libre Franklin"/>
                          <a:cs typeface="Libre Franklin"/>
                          <a:sym typeface="Libre Franklin"/>
                          <a:hlinkClick r:id="rId14">
                            <a:extLst>
                              <a:ext uri="{A12FA001-AC4F-418D-AE19-62706E023703}">
                                <ahyp:hlinkClr val="tx"/>
                              </a:ext>
                            </a:extLst>
                          </a:hlinkClick>
                        </a:rPr>
                        <a:t>http://en.mdu.in.ua/news/international_students_adaptation_and_integration_msu_educators_learn_about_best_italian_practices/2021-04-28-316</a:t>
                      </a:r>
                      <a:endParaRPr sz="800" u="none" cap="none" strike="noStrike">
                        <a:solidFill>
                          <a:srgbClr val="0073C6"/>
                        </a:solidFill>
                        <a:latin typeface="Libre Franklin"/>
                        <a:ea typeface="Libre Franklin"/>
                        <a:cs typeface="Libre Franklin"/>
                        <a:sym typeface="Libre Franklin"/>
                      </a:endParaRPr>
                    </a:p>
                    <a:p>
                      <a:pPr indent="0" lvl="0" marL="0" marR="0" rtl="0" algn="l">
                        <a:spcBef>
                          <a:spcPts val="0"/>
                        </a:spcBef>
                        <a:spcAft>
                          <a:spcPts val="0"/>
                        </a:spcAft>
                        <a:buNone/>
                      </a:pPr>
                      <a:r>
                        <a:rPr b="0" i="0" lang="en-US" sz="800" u="none" cap="none" strike="noStrike">
                          <a:solidFill>
                            <a:srgbClr val="0073C6"/>
                          </a:solidFill>
                          <a:latin typeface="Libre Franklin"/>
                          <a:ea typeface="Libre Franklin"/>
                          <a:cs typeface="Libre Franklin"/>
                          <a:sym typeface="Libre Franklin"/>
                        </a:rPr>
                        <a:t>https://www.facebook.com/mdu.mariupol/posts/3660125034109525</a:t>
                      </a:r>
                      <a:endParaRPr sz="800" u="none" cap="none" strike="noStrike">
                        <a:solidFill>
                          <a:srgbClr val="0073C6"/>
                        </a:solidFill>
                        <a:latin typeface="Libre Franklin"/>
                        <a:ea typeface="Libre Franklin"/>
                        <a:cs typeface="Libre Franklin"/>
                        <a:sym typeface="Libre Franklin"/>
                      </a:endParaRPr>
                    </a:p>
                  </a:txBody>
                  <a:tcPr marT="39275" marB="39275" marR="39275" marL="39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40" name="Google Shape;140;p4">
            <a:hlinkClick r:id="rId15"/>
          </p:cNvPr>
          <p:cNvSpPr/>
          <p:nvPr/>
        </p:nvSpPr>
        <p:spPr>
          <a:xfrm>
            <a:off x="3863293" y="3435375"/>
            <a:ext cx="1952412" cy="92333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0073C6"/>
                </a:solidFill>
                <a:latin typeface="Candara"/>
                <a:ea typeface="Candara"/>
                <a:cs typeface="Candara"/>
                <a:sym typeface="Candara"/>
              </a:rPr>
              <a:t>Total number of involved participants: 10</a:t>
            </a:r>
            <a:endParaRPr b="1" sz="1800">
              <a:solidFill>
                <a:srgbClr val="0073C6"/>
              </a:solidFill>
              <a:latin typeface="Candara"/>
              <a:ea typeface="Candara"/>
              <a:cs typeface="Candara"/>
              <a:sym typeface="Candara"/>
            </a:endParaRPr>
          </a:p>
        </p:txBody>
      </p:sp>
      <p:pic>
        <p:nvPicPr>
          <p:cNvPr id="141" name="Google Shape;141;p4"/>
          <p:cNvPicPr preferRelativeResize="0"/>
          <p:nvPr/>
        </p:nvPicPr>
        <p:blipFill rotWithShape="1">
          <a:blip r:embed="rId16">
            <a:alphaModFix/>
          </a:blip>
          <a:srcRect b="0" l="0" r="0" t="0"/>
          <a:stretch/>
        </p:blipFill>
        <p:spPr>
          <a:xfrm>
            <a:off x="9014842" y="1320535"/>
            <a:ext cx="3045234" cy="3431183"/>
          </a:xfrm>
          <a:prstGeom prst="rect">
            <a:avLst/>
          </a:prstGeom>
          <a:noFill/>
          <a:ln>
            <a:noFill/>
          </a:ln>
        </p:spPr>
      </p:pic>
      <p:pic>
        <p:nvPicPr>
          <p:cNvPr id="142" name="Google Shape;142;p4"/>
          <p:cNvPicPr preferRelativeResize="0"/>
          <p:nvPr/>
        </p:nvPicPr>
        <p:blipFill rotWithShape="1">
          <a:blip r:embed="rId17">
            <a:alphaModFix/>
          </a:blip>
          <a:srcRect b="0" l="0" r="0" t="0"/>
          <a:stretch/>
        </p:blipFill>
        <p:spPr>
          <a:xfrm>
            <a:off x="5828990" y="2182784"/>
            <a:ext cx="3029075" cy="3428513"/>
          </a:xfrm>
          <a:prstGeom prst="rect">
            <a:avLst/>
          </a:prstGeom>
          <a:noFill/>
          <a:ln>
            <a:noFill/>
          </a:ln>
        </p:spPr>
      </p:pic>
      <p:pic>
        <p:nvPicPr>
          <p:cNvPr id="143" name="Google Shape;143;p4"/>
          <p:cNvPicPr preferRelativeResize="0"/>
          <p:nvPr/>
        </p:nvPicPr>
        <p:blipFill rotWithShape="1">
          <a:blip r:embed="rId18">
            <a:alphaModFix/>
          </a:blip>
          <a:srcRect b="0" l="0" r="0" t="0"/>
          <a:stretch/>
        </p:blipFill>
        <p:spPr>
          <a:xfrm>
            <a:off x="7632493" y="3507194"/>
            <a:ext cx="3598111" cy="3297394"/>
          </a:xfrm>
          <a:prstGeom prst="rect">
            <a:avLst/>
          </a:prstGeom>
          <a:noFill/>
          <a:ln>
            <a:noFill/>
          </a:ln>
        </p:spPr>
      </p:pic>
      <p:sp>
        <p:nvSpPr>
          <p:cNvPr id="144" name="Google Shape;144;p4"/>
          <p:cNvSpPr/>
          <p:nvPr/>
        </p:nvSpPr>
        <p:spPr>
          <a:xfrm>
            <a:off x="5917399" y="2890059"/>
            <a:ext cx="18473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2800">
              <a:solidFill>
                <a:srgbClr val="0073C6"/>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5"/>
          <p:cNvPicPr preferRelativeResize="0"/>
          <p:nvPr/>
        </p:nvPicPr>
        <p:blipFill rotWithShape="1">
          <a:blip r:embed="rId3">
            <a:alphaModFix/>
          </a:blip>
          <a:srcRect b="23965" l="0" r="0" t="19768"/>
          <a:stretch/>
        </p:blipFill>
        <p:spPr>
          <a:xfrm>
            <a:off x="0" y="0"/>
            <a:ext cx="12192000" cy="6879022"/>
          </a:xfrm>
          <a:prstGeom prst="rect">
            <a:avLst/>
          </a:prstGeom>
          <a:noFill/>
          <a:ln>
            <a:noFill/>
          </a:ln>
        </p:spPr>
      </p:pic>
      <p:sp>
        <p:nvSpPr>
          <p:cNvPr id="150" name="Google Shape;150;p5"/>
          <p:cNvSpPr/>
          <p:nvPr/>
        </p:nvSpPr>
        <p:spPr>
          <a:xfrm>
            <a:off x="0" y="1473354"/>
            <a:ext cx="12192000" cy="37856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6000">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sz="6000">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sz="6000">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sz="6000">
              <a:solidFill>
                <a:srgbClr val="0073C6"/>
              </a:solidFill>
              <a:latin typeface="Marmelad"/>
              <a:ea typeface="Marmelad"/>
              <a:cs typeface="Marmelad"/>
              <a:sym typeface="Marmelad"/>
            </a:endParaRPr>
          </a:p>
        </p:txBody>
      </p:sp>
      <p:pic>
        <p:nvPicPr>
          <p:cNvPr id="151" name="Google Shape;151;p5"/>
          <p:cNvPicPr preferRelativeResize="0"/>
          <p:nvPr/>
        </p:nvPicPr>
        <p:blipFill rotWithShape="1">
          <a:blip r:embed="rId4">
            <a:alphaModFix/>
          </a:blip>
          <a:srcRect b="0" l="0" r="0" t="0"/>
          <a:stretch/>
        </p:blipFill>
        <p:spPr>
          <a:xfrm>
            <a:off x="9139222" y="0"/>
            <a:ext cx="1229729" cy="1069095"/>
          </a:xfrm>
          <a:prstGeom prst="rect">
            <a:avLst/>
          </a:prstGeom>
          <a:noFill/>
          <a:ln>
            <a:noFill/>
          </a:ln>
        </p:spPr>
      </p:pic>
      <p:pic>
        <p:nvPicPr>
          <p:cNvPr id="152" name="Google Shape;152;p5"/>
          <p:cNvPicPr preferRelativeResize="0"/>
          <p:nvPr/>
        </p:nvPicPr>
        <p:blipFill rotWithShape="1">
          <a:blip r:embed="rId5">
            <a:alphaModFix/>
          </a:blip>
          <a:srcRect b="0" l="0" r="0" t="0"/>
          <a:stretch/>
        </p:blipFill>
        <p:spPr>
          <a:xfrm>
            <a:off x="10813143" y="-21022"/>
            <a:ext cx="1125815" cy="1125815"/>
          </a:xfrm>
          <a:prstGeom prst="rect">
            <a:avLst/>
          </a:prstGeom>
          <a:noFill/>
          <a:ln>
            <a:noFill/>
          </a:ln>
        </p:spPr>
      </p:pic>
      <p:sp>
        <p:nvSpPr>
          <p:cNvPr id="153" name="Google Shape;153;p5"/>
          <p:cNvSpPr txBox="1"/>
          <p:nvPr/>
        </p:nvSpPr>
        <p:spPr>
          <a:xfrm>
            <a:off x="0" y="5903893"/>
            <a:ext cx="12192000"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800">
              <a:solidFill>
                <a:srgbClr val="0073C6"/>
              </a:solidFill>
              <a:latin typeface="Marmelad"/>
              <a:ea typeface="Marmelad"/>
              <a:cs typeface="Marmelad"/>
              <a:sym typeface="Marmelad"/>
            </a:endParaRPr>
          </a:p>
          <a:p>
            <a:pPr indent="0" lvl="0" marL="0" marR="0" rtl="0" algn="ctr">
              <a:spcBef>
                <a:spcPts val="0"/>
              </a:spcBef>
              <a:spcAft>
                <a:spcPts val="0"/>
              </a:spcAft>
              <a:buNone/>
            </a:pPr>
            <a:r>
              <a:rPr lang="en-US" sz="2800">
                <a:solidFill>
                  <a:srgbClr val="0073C6"/>
                </a:solidFill>
                <a:latin typeface="Marmelad"/>
                <a:ea typeface="Marmelad"/>
                <a:cs typeface="Marmelad"/>
                <a:sym typeface="Marmelad"/>
              </a:rPr>
              <a:t>mdu.in.ua</a:t>
            </a:r>
            <a:endParaRPr sz="2800">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p:txBody>
      </p:sp>
      <p:pic>
        <p:nvPicPr>
          <p:cNvPr descr="https://lh4.googleusercontent.com/tAz1PhnX7jqNfkg_IClguBowvyJ5Wh5vjdynOgJLr7KFs-vgQYFZ5IZpNicR_FdSmvJ6giZfiGhPf6vtTE2iC-1JdPGfQvyUZh_dWlRTy-7LZPRGZTGuJE7YPkimYflvQyrEzxA=s0" id="154" name="Google Shape;154;p5"/>
          <p:cNvPicPr preferRelativeResize="0"/>
          <p:nvPr/>
        </p:nvPicPr>
        <p:blipFill rotWithShape="1">
          <a:blip r:embed="rId6">
            <a:alphaModFix/>
          </a:blip>
          <a:srcRect b="0" l="0" r="0" t="0"/>
          <a:stretch/>
        </p:blipFill>
        <p:spPr>
          <a:xfrm>
            <a:off x="0" y="41977"/>
            <a:ext cx="4581525" cy="1027204"/>
          </a:xfrm>
          <a:prstGeom prst="rect">
            <a:avLst/>
          </a:prstGeom>
          <a:noFill/>
          <a:ln>
            <a:noFill/>
          </a:ln>
        </p:spPr>
      </p:pic>
      <p:pic>
        <p:nvPicPr>
          <p:cNvPr descr="https://lh6.googleusercontent.com/oM_8RtgTjkVEukXaI4NtdtUrOiqfGPCbvFRDpdrRwovyQkCZxt83mI51z_l4CsXjrNXrG9WLbGfIJ0783uoB7JYt-mx0Tfe9rb_tMtlCXj6sYzxoaCQbi-dds9raw7hVmYekdbs=s0" id="155" name="Google Shape;155;p5"/>
          <p:cNvPicPr preferRelativeResize="0"/>
          <p:nvPr/>
        </p:nvPicPr>
        <p:blipFill rotWithShape="1">
          <a:blip r:embed="rId7">
            <a:alphaModFix/>
          </a:blip>
          <a:srcRect b="0" l="0" r="0" t="0"/>
          <a:stretch/>
        </p:blipFill>
        <p:spPr>
          <a:xfrm>
            <a:off x="5133016" y="0"/>
            <a:ext cx="2259821" cy="1072205"/>
          </a:xfrm>
          <a:prstGeom prst="rect">
            <a:avLst/>
          </a:prstGeom>
          <a:noFill/>
          <a:ln>
            <a:noFill/>
          </a:ln>
        </p:spPr>
      </p:pic>
      <p:sp>
        <p:nvSpPr>
          <p:cNvPr id="156" name="Google Shape;156;p5"/>
          <p:cNvSpPr/>
          <p:nvPr/>
        </p:nvSpPr>
        <p:spPr>
          <a:xfrm>
            <a:off x="1906011" y="1413379"/>
            <a:ext cx="894601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3C6"/>
                </a:solidFill>
                <a:latin typeface="Candara"/>
                <a:ea typeface="Candara"/>
                <a:cs typeface="Candara"/>
                <a:sym typeface="Candara"/>
              </a:rPr>
              <a:t>PROJECT IMPLEMENTATION</a:t>
            </a:r>
            <a:endParaRPr/>
          </a:p>
          <a:p>
            <a:pPr indent="0" lvl="0" marL="0" marR="0" rtl="0" algn="ctr">
              <a:spcBef>
                <a:spcPts val="0"/>
              </a:spcBef>
              <a:spcAft>
                <a:spcPts val="0"/>
              </a:spcAft>
              <a:buNone/>
            </a:pPr>
            <a:r>
              <a:rPr b="1" lang="en-US" sz="2800">
                <a:solidFill>
                  <a:srgbClr val="0073C6"/>
                </a:solidFill>
                <a:latin typeface="Candara"/>
                <a:ea typeface="Candara"/>
                <a:cs typeface="Candara"/>
                <a:sym typeface="Candara"/>
              </a:rPr>
              <a:t>Financial Management. </a:t>
            </a:r>
            <a:endParaRPr b="1" sz="2800">
              <a:solidFill>
                <a:srgbClr val="0073C6"/>
              </a:solidFill>
              <a:latin typeface="Candara"/>
              <a:ea typeface="Candara"/>
              <a:cs typeface="Candara"/>
              <a:sym typeface="Candara"/>
            </a:endParaRPr>
          </a:p>
        </p:txBody>
      </p:sp>
      <p:sp>
        <p:nvSpPr>
          <p:cNvPr id="157" name="Google Shape;157;p5"/>
          <p:cNvSpPr/>
          <p:nvPr/>
        </p:nvSpPr>
        <p:spPr>
          <a:xfrm>
            <a:off x="4764347" y="2834925"/>
            <a:ext cx="1847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800">
              <a:solidFill>
                <a:srgbClr val="0073C6"/>
              </a:solidFill>
              <a:latin typeface="Candara"/>
              <a:ea typeface="Candara"/>
              <a:cs typeface="Candara"/>
              <a:sym typeface="Candara"/>
            </a:endParaRPr>
          </a:p>
        </p:txBody>
      </p:sp>
      <p:sp>
        <p:nvSpPr>
          <p:cNvPr id="158" name="Google Shape;158;p5"/>
          <p:cNvSpPr/>
          <p:nvPr/>
        </p:nvSpPr>
        <p:spPr>
          <a:xfrm>
            <a:off x="7576886" y="2851461"/>
            <a:ext cx="1847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800">
              <a:solidFill>
                <a:srgbClr val="0073C6"/>
              </a:solidFill>
              <a:latin typeface="Candara"/>
              <a:ea typeface="Candara"/>
              <a:cs typeface="Candara"/>
              <a:sym typeface="Candara"/>
            </a:endParaRPr>
          </a:p>
        </p:txBody>
      </p:sp>
      <p:sp>
        <p:nvSpPr>
          <p:cNvPr id="159" name="Google Shape;159;p5"/>
          <p:cNvSpPr/>
          <p:nvPr/>
        </p:nvSpPr>
        <p:spPr>
          <a:xfrm>
            <a:off x="6849374" y="2826604"/>
            <a:ext cx="4818018"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73C6"/>
                </a:solidFill>
                <a:latin typeface="Candara"/>
                <a:ea typeface="Candara"/>
                <a:cs typeface="Candara"/>
                <a:sym typeface="Candara"/>
              </a:rPr>
              <a:t>- In March 2021 Mariupol State University received the first tranche of the project funding for salary, travel and accommodation expenses. </a:t>
            </a:r>
            <a:endParaRPr/>
          </a:p>
          <a:p>
            <a:pPr indent="0" lvl="0" marL="0" marR="0" rtl="0" algn="l">
              <a:spcBef>
                <a:spcPts val="0"/>
              </a:spcBef>
              <a:spcAft>
                <a:spcPts val="0"/>
              </a:spcAft>
              <a:buNone/>
            </a:pPr>
            <a:r>
              <a:rPr b="1" lang="en-US" sz="1800">
                <a:solidFill>
                  <a:srgbClr val="0073C6"/>
                </a:solidFill>
                <a:latin typeface="Candara"/>
                <a:ea typeface="Candara"/>
                <a:cs typeface="Candara"/>
                <a:sym typeface="Candara"/>
              </a:rPr>
              <a:t>- Financial resources have not been used yet.</a:t>
            </a:r>
            <a:endParaRPr/>
          </a:p>
          <a:p>
            <a:pPr indent="0" lvl="0" marL="0" marR="0" rtl="0" algn="l">
              <a:spcBef>
                <a:spcPts val="0"/>
              </a:spcBef>
              <a:spcAft>
                <a:spcPts val="0"/>
              </a:spcAft>
              <a:buNone/>
            </a:pPr>
            <a:r>
              <a:rPr b="1" lang="en-US" sz="1800">
                <a:solidFill>
                  <a:srgbClr val="0073C6"/>
                </a:solidFill>
                <a:latin typeface="Candara"/>
                <a:ea typeface="Candara"/>
                <a:cs typeface="Candara"/>
                <a:sym typeface="Candara"/>
              </a:rPr>
              <a:t>- The university prepared list of equipment necessary for the project implementation and for co-working space creation.  The coworking space will  help international students to integrate and adapt better to a new country.   </a:t>
            </a:r>
            <a:endParaRPr/>
          </a:p>
          <a:p>
            <a:pPr indent="0" lvl="0" marL="0" marR="0" rtl="0" algn="l">
              <a:spcBef>
                <a:spcPts val="0"/>
              </a:spcBef>
              <a:spcAft>
                <a:spcPts val="0"/>
              </a:spcAft>
              <a:buNone/>
            </a:pPr>
            <a:r>
              <a:rPr b="1" lang="en-US" sz="1800">
                <a:solidFill>
                  <a:srgbClr val="0073C6"/>
                </a:solidFill>
                <a:latin typeface="Candara"/>
                <a:ea typeface="Candara"/>
                <a:cs typeface="Candara"/>
                <a:sym typeface="Candara"/>
              </a:rPr>
              <a:t> </a:t>
            </a:r>
            <a:endParaRPr b="1" sz="1800">
              <a:solidFill>
                <a:srgbClr val="0073C6"/>
              </a:solidFill>
              <a:latin typeface="Candara"/>
              <a:ea typeface="Candara"/>
              <a:cs typeface="Candara"/>
              <a:sym typeface="Candara"/>
            </a:endParaRPr>
          </a:p>
        </p:txBody>
      </p:sp>
      <p:sp>
        <p:nvSpPr>
          <p:cNvPr id="160" name="Google Shape;160;p5"/>
          <p:cNvSpPr/>
          <p:nvPr/>
        </p:nvSpPr>
        <p:spPr>
          <a:xfrm>
            <a:off x="763069" y="3325577"/>
            <a:ext cx="4001278"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73C6"/>
                </a:solidFill>
                <a:latin typeface="Candara"/>
                <a:ea typeface="Candara"/>
                <a:cs typeface="Candara"/>
                <a:sym typeface="Candara"/>
              </a:rPr>
              <a:t>TOTAL COSTS: 78515,00 EUR</a:t>
            </a:r>
            <a:endParaRPr/>
          </a:p>
          <a:p>
            <a:pPr indent="0" lvl="0" marL="0" marR="0" rtl="0" algn="l">
              <a:spcBef>
                <a:spcPts val="0"/>
              </a:spcBef>
              <a:spcAft>
                <a:spcPts val="0"/>
              </a:spcAft>
              <a:buNone/>
            </a:pPr>
            <a:r>
              <a:t/>
            </a:r>
            <a:endParaRPr b="1" sz="1800">
              <a:solidFill>
                <a:srgbClr val="0073C6"/>
              </a:solidFill>
              <a:latin typeface="Candara"/>
              <a:ea typeface="Candara"/>
              <a:cs typeface="Candara"/>
              <a:sym typeface="Candara"/>
            </a:endParaRPr>
          </a:p>
          <a:p>
            <a:pPr indent="0" lvl="0" marL="0" marR="0" rtl="0" algn="l">
              <a:spcBef>
                <a:spcPts val="0"/>
              </a:spcBef>
              <a:spcAft>
                <a:spcPts val="0"/>
              </a:spcAft>
              <a:buNone/>
            </a:pPr>
            <a:r>
              <a:rPr b="1" lang="en-US" sz="1800">
                <a:solidFill>
                  <a:srgbClr val="0073C6"/>
                </a:solidFill>
                <a:latin typeface="Candara"/>
                <a:ea typeface="Candara"/>
                <a:cs typeface="Candara"/>
                <a:sym typeface="Candara"/>
              </a:rPr>
              <a:t>- Staff costs - 19265,00 EUR</a:t>
            </a:r>
            <a:endParaRPr/>
          </a:p>
          <a:p>
            <a:pPr indent="0" lvl="0" marL="0" marR="0" rtl="0" algn="l">
              <a:spcBef>
                <a:spcPts val="0"/>
              </a:spcBef>
              <a:spcAft>
                <a:spcPts val="0"/>
              </a:spcAft>
              <a:buNone/>
            </a:pPr>
            <a:r>
              <a:rPr b="1" lang="en-US" sz="1800">
                <a:solidFill>
                  <a:srgbClr val="0073C6"/>
                </a:solidFill>
                <a:latin typeface="Candara"/>
                <a:ea typeface="Candara"/>
                <a:cs typeface="Candara"/>
                <a:sym typeface="Candara"/>
              </a:rPr>
              <a:t>- Travel costs - 151490,00 EUR</a:t>
            </a:r>
            <a:endParaRPr/>
          </a:p>
          <a:p>
            <a:pPr indent="0" lvl="0" marL="0" marR="0" rtl="0" algn="l">
              <a:spcBef>
                <a:spcPts val="0"/>
              </a:spcBef>
              <a:spcAft>
                <a:spcPts val="0"/>
              </a:spcAft>
              <a:buNone/>
            </a:pPr>
            <a:r>
              <a:rPr b="1" lang="en-US" sz="1800">
                <a:solidFill>
                  <a:srgbClr val="0073C6"/>
                </a:solidFill>
                <a:latin typeface="Candara"/>
                <a:ea typeface="Candara"/>
                <a:cs typeface="Candara"/>
                <a:sym typeface="Candara"/>
              </a:rPr>
              <a:t>- Costs of stay - 32 260,00 EUR</a:t>
            </a:r>
            <a:endParaRPr/>
          </a:p>
          <a:p>
            <a:pPr indent="0" lvl="0" marL="0" marR="0" rtl="0" algn="l">
              <a:spcBef>
                <a:spcPts val="0"/>
              </a:spcBef>
              <a:spcAft>
                <a:spcPts val="0"/>
              </a:spcAft>
              <a:buNone/>
            </a:pPr>
            <a:r>
              <a:rPr b="1" lang="en-US" sz="1800">
                <a:solidFill>
                  <a:srgbClr val="0073C6"/>
                </a:solidFill>
                <a:latin typeface="Candara"/>
                <a:ea typeface="Candara"/>
                <a:cs typeface="Candara"/>
                <a:sym typeface="Candara"/>
              </a:rPr>
              <a:t>- Equipment costs - 10 000,00 EUR</a:t>
            </a:r>
            <a:endParaRPr/>
          </a:p>
          <a:p>
            <a:pPr indent="0" lvl="0" marL="0" marR="0" rtl="0" algn="l">
              <a:spcBef>
                <a:spcPts val="0"/>
              </a:spcBef>
              <a:spcAft>
                <a:spcPts val="0"/>
              </a:spcAft>
              <a:buNone/>
            </a:pPr>
            <a:r>
              <a:rPr b="1" lang="en-US" sz="1800">
                <a:solidFill>
                  <a:srgbClr val="0073C6"/>
                </a:solidFill>
                <a:latin typeface="Candara"/>
                <a:ea typeface="Candara"/>
                <a:cs typeface="Candara"/>
                <a:sym typeface="Candara"/>
              </a:rPr>
              <a:t>- Subcontracting costs - 1 500,00 EUR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6"/>
          <p:cNvPicPr preferRelativeResize="0"/>
          <p:nvPr/>
        </p:nvPicPr>
        <p:blipFill rotWithShape="1">
          <a:blip r:embed="rId3">
            <a:alphaModFix/>
          </a:blip>
          <a:srcRect b="23965" l="0" r="0" t="19768"/>
          <a:stretch/>
        </p:blipFill>
        <p:spPr>
          <a:xfrm>
            <a:off x="0" y="-21022"/>
            <a:ext cx="12192000" cy="6879022"/>
          </a:xfrm>
          <a:prstGeom prst="rect">
            <a:avLst/>
          </a:prstGeom>
          <a:noFill/>
          <a:ln>
            <a:noFill/>
          </a:ln>
        </p:spPr>
      </p:pic>
      <p:sp>
        <p:nvSpPr>
          <p:cNvPr id="166" name="Google Shape;166;p6"/>
          <p:cNvSpPr/>
          <p:nvPr/>
        </p:nvSpPr>
        <p:spPr>
          <a:xfrm>
            <a:off x="0" y="1473354"/>
            <a:ext cx="12192000" cy="37856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6000">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sz="6000">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sz="6000">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sz="6000">
              <a:solidFill>
                <a:srgbClr val="0073C6"/>
              </a:solidFill>
              <a:latin typeface="Marmelad"/>
              <a:ea typeface="Marmelad"/>
              <a:cs typeface="Marmelad"/>
              <a:sym typeface="Marmelad"/>
            </a:endParaRPr>
          </a:p>
        </p:txBody>
      </p:sp>
      <p:pic>
        <p:nvPicPr>
          <p:cNvPr id="167" name="Google Shape;167;p6"/>
          <p:cNvPicPr preferRelativeResize="0"/>
          <p:nvPr/>
        </p:nvPicPr>
        <p:blipFill rotWithShape="1">
          <a:blip r:embed="rId4">
            <a:alphaModFix/>
          </a:blip>
          <a:srcRect b="0" l="0" r="0" t="0"/>
          <a:stretch/>
        </p:blipFill>
        <p:spPr>
          <a:xfrm>
            <a:off x="9139222" y="0"/>
            <a:ext cx="1229729" cy="1069095"/>
          </a:xfrm>
          <a:prstGeom prst="rect">
            <a:avLst/>
          </a:prstGeom>
          <a:noFill/>
          <a:ln>
            <a:noFill/>
          </a:ln>
        </p:spPr>
      </p:pic>
      <p:pic>
        <p:nvPicPr>
          <p:cNvPr id="168" name="Google Shape;168;p6"/>
          <p:cNvPicPr preferRelativeResize="0"/>
          <p:nvPr/>
        </p:nvPicPr>
        <p:blipFill rotWithShape="1">
          <a:blip r:embed="rId5">
            <a:alphaModFix/>
          </a:blip>
          <a:srcRect b="0" l="0" r="0" t="0"/>
          <a:stretch/>
        </p:blipFill>
        <p:spPr>
          <a:xfrm>
            <a:off x="10813143" y="-21022"/>
            <a:ext cx="1125815" cy="1125815"/>
          </a:xfrm>
          <a:prstGeom prst="rect">
            <a:avLst/>
          </a:prstGeom>
          <a:noFill/>
          <a:ln>
            <a:noFill/>
          </a:ln>
        </p:spPr>
      </p:pic>
      <p:sp>
        <p:nvSpPr>
          <p:cNvPr id="169" name="Google Shape;169;p6"/>
          <p:cNvSpPr txBox="1"/>
          <p:nvPr/>
        </p:nvSpPr>
        <p:spPr>
          <a:xfrm>
            <a:off x="0" y="5903893"/>
            <a:ext cx="12192000"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800">
              <a:solidFill>
                <a:srgbClr val="0073C6"/>
              </a:solidFill>
              <a:latin typeface="Marmelad"/>
              <a:ea typeface="Marmelad"/>
              <a:cs typeface="Marmelad"/>
              <a:sym typeface="Marmelad"/>
            </a:endParaRPr>
          </a:p>
          <a:p>
            <a:pPr indent="0" lvl="0" marL="0" marR="0" rtl="0" algn="ctr">
              <a:spcBef>
                <a:spcPts val="0"/>
              </a:spcBef>
              <a:spcAft>
                <a:spcPts val="0"/>
              </a:spcAft>
              <a:buNone/>
            </a:pPr>
            <a:r>
              <a:rPr lang="en-US" sz="2800">
                <a:solidFill>
                  <a:srgbClr val="0073C6"/>
                </a:solidFill>
                <a:latin typeface="Marmelad"/>
                <a:ea typeface="Marmelad"/>
                <a:cs typeface="Marmelad"/>
                <a:sym typeface="Marmelad"/>
              </a:rPr>
              <a:t>mdu.in.ua</a:t>
            </a:r>
            <a:endParaRPr sz="2800">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p:txBody>
      </p:sp>
      <p:pic>
        <p:nvPicPr>
          <p:cNvPr descr="https://lh4.googleusercontent.com/tAz1PhnX7jqNfkg_IClguBowvyJ5Wh5vjdynOgJLr7KFs-vgQYFZ5IZpNicR_FdSmvJ6giZfiGhPf6vtTE2iC-1JdPGfQvyUZh_dWlRTy-7LZPRGZTGuJE7YPkimYflvQyrEzxA=s0" id="170" name="Google Shape;170;p6"/>
          <p:cNvPicPr preferRelativeResize="0"/>
          <p:nvPr/>
        </p:nvPicPr>
        <p:blipFill rotWithShape="1">
          <a:blip r:embed="rId6">
            <a:alphaModFix/>
          </a:blip>
          <a:srcRect b="0" l="0" r="0" t="0"/>
          <a:stretch/>
        </p:blipFill>
        <p:spPr>
          <a:xfrm>
            <a:off x="0" y="41977"/>
            <a:ext cx="4581525" cy="1027204"/>
          </a:xfrm>
          <a:prstGeom prst="rect">
            <a:avLst/>
          </a:prstGeom>
          <a:noFill/>
          <a:ln>
            <a:noFill/>
          </a:ln>
        </p:spPr>
      </p:pic>
      <p:pic>
        <p:nvPicPr>
          <p:cNvPr descr="https://lh6.googleusercontent.com/oM_8RtgTjkVEukXaI4NtdtUrOiqfGPCbvFRDpdrRwovyQkCZxt83mI51z_l4CsXjrNXrG9WLbGfIJ0783uoB7JYt-mx0Tfe9rb_tMtlCXj6sYzxoaCQbi-dds9raw7hVmYekdbs=s0" id="171" name="Google Shape;171;p6"/>
          <p:cNvPicPr preferRelativeResize="0"/>
          <p:nvPr/>
        </p:nvPicPr>
        <p:blipFill rotWithShape="1">
          <a:blip r:embed="rId7">
            <a:alphaModFix/>
          </a:blip>
          <a:srcRect b="0" l="0" r="0" t="0"/>
          <a:stretch/>
        </p:blipFill>
        <p:spPr>
          <a:xfrm>
            <a:off x="5133016" y="0"/>
            <a:ext cx="2259821" cy="1072205"/>
          </a:xfrm>
          <a:prstGeom prst="rect">
            <a:avLst/>
          </a:prstGeom>
          <a:noFill/>
          <a:ln>
            <a:noFill/>
          </a:ln>
        </p:spPr>
      </p:pic>
      <p:sp>
        <p:nvSpPr>
          <p:cNvPr id="172" name="Google Shape;172;p6"/>
          <p:cNvSpPr/>
          <p:nvPr/>
        </p:nvSpPr>
        <p:spPr>
          <a:xfrm>
            <a:off x="1906011" y="1413379"/>
            <a:ext cx="8946019"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3C6"/>
                </a:solidFill>
                <a:latin typeface="Candara"/>
                <a:ea typeface="Candara"/>
                <a:cs typeface="Candara"/>
                <a:sym typeface="Candara"/>
              </a:rPr>
              <a:t>PROJECT IMPLEMENTATION</a:t>
            </a:r>
            <a:endParaRPr/>
          </a:p>
          <a:p>
            <a:pPr indent="0" lvl="0" marL="0" marR="0" rtl="0" algn="ctr">
              <a:spcBef>
                <a:spcPts val="0"/>
              </a:spcBef>
              <a:spcAft>
                <a:spcPts val="0"/>
              </a:spcAft>
              <a:buNone/>
            </a:pPr>
            <a:r>
              <a:rPr b="1" lang="en-US" sz="2800">
                <a:solidFill>
                  <a:srgbClr val="0073C6"/>
                </a:solidFill>
                <a:latin typeface="Candara"/>
                <a:ea typeface="Candara"/>
                <a:cs typeface="Candara"/>
                <a:sym typeface="Candara"/>
              </a:rPr>
              <a:t>Adaptation Course Development for International Students </a:t>
            </a:r>
            <a:endParaRPr b="1" sz="2800">
              <a:solidFill>
                <a:srgbClr val="0073C6"/>
              </a:solidFill>
              <a:latin typeface="Candara"/>
              <a:ea typeface="Candara"/>
              <a:cs typeface="Candara"/>
              <a:sym typeface="Candara"/>
            </a:endParaRPr>
          </a:p>
        </p:txBody>
      </p:sp>
      <p:sp>
        <p:nvSpPr>
          <p:cNvPr id="173" name="Google Shape;173;p6"/>
          <p:cNvSpPr/>
          <p:nvPr/>
        </p:nvSpPr>
        <p:spPr>
          <a:xfrm>
            <a:off x="4764347" y="2834925"/>
            <a:ext cx="1847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800">
              <a:solidFill>
                <a:srgbClr val="0073C6"/>
              </a:solidFill>
              <a:latin typeface="Candara"/>
              <a:ea typeface="Candara"/>
              <a:cs typeface="Candara"/>
              <a:sym typeface="Candara"/>
            </a:endParaRPr>
          </a:p>
        </p:txBody>
      </p:sp>
      <p:sp>
        <p:nvSpPr>
          <p:cNvPr id="174" name="Google Shape;174;p6"/>
          <p:cNvSpPr/>
          <p:nvPr/>
        </p:nvSpPr>
        <p:spPr>
          <a:xfrm>
            <a:off x="7576886" y="2851461"/>
            <a:ext cx="1847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800">
              <a:solidFill>
                <a:srgbClr val="0073C6"/>
              </a:solidFill>
              <a:latin typeface="Candara"/>
              <a:ea typeface="Candara"/>
              <a:cs typeface="Candara"/>
              <a:sym typeface="Candara"/>
            </a:endParaRPr>
          </a:p>
        </p:txBody>
      </p:sp>
      <p:sp>
        <p:nvSpPr>
          <p:cNvPr id="175" name="Google Shape;175;p6"/>
          <p:cNvSpPr/>
          <p:nvPr/>
        </p:nvSpPr>
        <p:spPr>
          <a:xfrm>
            <a:off x="524890" y="3166935"/>
            <a:ext cx="6527106"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73C6"/>
                </a:solidFill>
                <a:latin typeface="Candara"/>
                <a:ea typeface="Candara"/>
                <a:cs typeface="Candara"/>
                <a:sym typeface="Candara"/>
              </a:rPr>
              <a:t>Mariupol State University is responsible for chapter “Rights and Responsibilities for International Students” .</a:t>
            </a:r>
            <a:endParaRPr/>
          </a:p>
          <a:p>
            <a:pPr indent="0" lvl="0" marL="0" marR="0" rtl="0" algn="l">
              <a:spcBef>
                <a:spcPts val="0"/>
              </a:spcBef>
              <a:spcAft>
                <a:spcPts val="0"/>
              </a:spcAft>
              <a:buNone/>
            </a:pPr>
            <a:r>
              <a:rPr b="1" lang="en-US" sz="1800">
                <a:solidFill>
                  <a:srgbClr val="0073C6"/>
                </a:solidFill>
                <a:latin typeface="Candara"/>
                <a:ea typeface="Candara"/>
                <a:cs typeface="Candara"/>
                <a:sym typeface="Candara"/>
              </a:rPr>
              <a:t>Adaptation course will be represented at the Moodle platform.</a:t>
            </a:r>
            <a:endParaRPr/>
          </a:p>
          <a:p>
            <a:pPr indent="0" lvl="0" marL="0" marR="0" rtl="0" algn="l">
              <a:spcBef>
                <a:spcPts val="0"/>
              </a:spcBef>
              <a:spcAft>
                <a:spcPts val="0"/>
              </a:spcAft>
              <a:buNone/>
            </a:pPr>
            <a:r>
              <a:rPr b="1" lang="en-US" sz="1800">
                <a:solidFill>
                  <a:srgbClr val="0073C6"/>
                </a:solidFill>
                <a:latin typeface="Candara"/>
                <a:ea typeface="Candara"/>
                <a:cs typeface="Candara"/>
                <a:sym typeface="Candara"/>
              </a:rPr>
              <a:t>Video lectures are under preparation.</a:t>
            </a:r>
            <a:endParaRPr/>
          </a:p>
          <a:p>
            <a:pPr indent="0" lvl="0" marL="0" marR="0" rtl="0" algn="l">
              <a:spcBef>
                <a:spcPts val="0"/>
              </a:spcBef>
              <a:spcAft>
                <a:spcPts val="0"/>
              </a:spcAft>
              <a:buNone/>
            </a:pPr>
            <a:r>
              <a:t/>
            </a:r>
            <a:endParaRPr b="1" sz="1800">
              <a:solidFill>
                <a:srgbClr val="0073C6"/>
              </a:solidFill>
              <a:latin typeface="Candara"/>
              <a:ea typeface="Candara"/>
              <a:cs typeface="Candara"/>
              <a:sym typeface="Candara"/>
            </a:endParaRPr>
          </a:p>
          <a:p>
            <a:pPr indent="0" lvl="0" marL="0" marR="0" rtl="0" algn="l">
              <a:spcBef>
                <a:spcPts val="0"/>
              </a:spcBef>
              <a:spcAft>
                <a:spcPts val="0"/>
              </a:spcAft>
              <a:buNone/>
            </a:pPr>
            <a:r>
              <a:rPr b="1" lang="en-US" sz="1800">
                <a:solidFill>
                  <a:srgbClr val="0073C6"/>
                </a:solidFill>
                <a:latin typeface="Candara"/>
                <a:ea typeface="Candara"/>
                <a:cs typeface="Candara"/>
                <a:sym typeface="Candara"/>
              </a:rPr>
              <a:t> </a:t>
            </a:r>
            <a:endParaRPr/>
          </a:p>
          <a:p>
            <a:pPr indent="0" lvl="0" marL="0" marR="0" rtl="0" algn="l">
              <a:spcBef>
                <a:spcPts val="0"/>
              </a:spcBef>
              <a:spcAft>
                <a:spcPts val="0"/>
              </a:spcAft>
              <a:buNone/>
            </a:pPr>
            <a:r>
              <a:rPr b="1" lang="en-US" sz="1800">
                <a:solidFill>
                  <a:srgbClr val="0073C6"/>
                </a:solidFill>
                <a:latin typeface="Candara"/>
                <a:ea typeface="Candara"/>
                <a:cs typeface="Candara"/>
                <a:sym typeface="Candara"/>
              </a:rPr>
              <a:t> </a:t>
            </a:r>
            <a:endParaRPr b="1" sz="1800">
              <a:solidFill>
                <a:srgbClr val="0073C6"/>
              </a:solidFill>
              <a:latin typeface="Candara"/>
              <a:ea typeface="Candara"/>
              <a:cs typeface="Candara"/>
              <a:sym typeface="Candara"/>
            </a:endParaRPr>
          </a:p>
        </p:txBody>
      </p:sp>
      <p:pic>
        <p:nvPicPr>
          <p:cNvPr id="176" name="Google Shape;176;p6"/>
          <p:cNvPicPr preferRelativeResize="0"/>
          <p:nvPr/>
        </p:nvPicPr>
        <p:blipFill rotWithShape="1">
          <a:blip r:embed="rId8">
            <a:alphaModFix/>
          </a:blip>
          <a:srcRect b="0" l="0" r="0" t="0"/>
          <a:stretch/>
        </p:blipFill>
        <p:spPr>
          <a:xfrm>
            <a:off x="8321114" y="2503496"/>
            <a:ext cx="2784622" cy="399532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7"/>
          <p:cNvPicPr preferRelativeResize="0"/>
          <p:nvPr/>
        </p:nvPicPr>
        <p:blipFill rotWithShape="1">
          <a:blip r:embed="rId3">
            <a:alphaModFix/>
          </a:blip>
          <a:srcRect b="23965" l="0" r="0" t="19768"/>
          <a:stretch/>
        </p:blipFill>
        <p:spPr>
          <a:xfrm>
            <a:off x="-8060" y="-21022"/>
            <a:ext cx="12192000" cy="6879022"/>
          </a:xfrm>
          <a:prstGeom prst="rect">
            <a:avLst/>
          </a:prstGeom>
          <a:noFill/>
          <a:ln>
            <a:noFill/>
          </a:ln>
        </p:spPr>
      </p:pic>
      <p:sp>
        <p:nvSpPr>
          <p:cNvPr id="182" name="Google Shape;182;p7"/>
          <p:cNvSpPr/>
          <p:nvPr/>
        </p:nvSpPr>
        <p:spPr>
          <a:xfrm>
            <a:off x="0" y="1473354"/>
            <a:ext cx="12192000" cy="37856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6000">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sz="6000">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sz="6000">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sz="6000">
              <a:solidFill>
                <a:srgbClr val="0073C6"/>
              </a:solidFill>
              <a:latin typeface="Marmelad"/>
              <a:ea typeface="Marmelad"/>
              <a:cs typeface="Marmelad"/>
              <a:sym typeface="Marmelad"/>
            </a:endParaRPr>
          </a:p>
        </p:txBody>
      </p:sp>
      <p:pic>
        <p:nvPicPr>
          <p:cNvPr id="183" name="Google Shape;183;p7"/>
          <p:cNvPicPr preferRelativeResize="0"/>
          <p:nvPr/>
        </p:nvPicPr>
        <p:blipFill rotWithShape="1">
          <a:blip r:embed="rId4">
            <a:alphaModFix/>
          </a:blip>
          <a:srcRect b="0" l="0" r="0" t="0"/>
          <a:stretch/>
        </p:blipFill>
        <p:spPr>
          <a:xfrm>
            <a:off x="9139222" y="0"/>
            <a:ext cx="1229729" cy="1069095"/>
          </a:xfrm>
          <a:prstGeom prst="rect">
            <a:avLst/>
          </a:prstGeom>
          <a:noFill/>
          <a:ln>
            <a:noFill/>
          </a:ln>
        </p:spPr>
      </p:pic>
      <p:pic>
        <p:nvPicPr>
          <p:cNvPr id="184" name="Google Shape;184;p7"/>
          <p:cNvPicPr preferRelativeResize="0"/>
          <p:nvPr/>
        </p:nvPicPr>
        <p:blipFill rotWithShape="1">
          <a:blip r:embed="rId5">
            <a:alphaModFix/>
          </a:blip>
          <a:srcRect b="0" l="0" r="0" t="0"/>
          <a:stretch/>
        </p:blipFill>
        <p:spPr>
          <a:xfrm>
            <a:off x="10813143" y="-21022"/>
            <a:ext cx="1125815" cy="1125815"/>
          </a:xfrm>
          <a:prstGeom prst="rect">
            <a:avLst/>
          </a:prstGeom>
          <a:noFill/>
          <a:ln>
            <a:noFill/>
          </a:ln>
        </p:spPr>
      </p:pic>
      <p:sp>
        <p:nvSpPr>
          <p:cNvPr id="185" name="Google Shape;185;p7"/>
          <p:cNvSpPr txBox="1"/>
          <p:nvPr/>
        </p:nvSpPr>
        <p:spPr>
          <a:xfrm>
            <a:off x="0" y="5903893"/>
            <a:ext cx="12192000"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800">
              <a:solidFill>
                <a:srgbClr val="0073C6"/>
              </a:solidFill>
              <a:latin typeface="Marmelad"/>
              <a:ea typeface="Marmelad"/>
              <a:cs typeface="Marmelad"/>
              <a:sym typeface="Marmelad"/>
            </a:endParaRPr>
          </a:p>
          <a:p>
            <a:pPr indent="0" lvl="0" marL="0" marR="0" rtl="0" algn="ctr">
              <a:spcBef>
                <a:spcPts val="0"/>
              </a:spcBef>
              <a:spcAft>
                <a:spcPts val="0"/>
              </a:spcAft>
              <a:buNone/>
            </a:pPr>
            <a:r>
              <a:rPr lang="en-US" sz="2800">
                <a:solidFill>
                  <a:srgbClr val="0073C6"/>
                </a:solidFill>
                <a:latin typeface="Marmelad"/>
                <a:ea typeface="Marmelad"/>
                <a:cs typeface="Marmelad"/>
                <a:sym typeface="Marmelad"/>
              </a:rPr>
              <a:t>mdu.in.ua</a:t>
            </a:r>
            <a:endParaRPr sz="2800">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p:txBody>
      </p:sp>
      <p:pic>
        <p:nvPicPr>
          <p:cNvPr descr="https://lh4.googleusercontent.com/tAz1PhnX7jqNfkg_IClguBowvyJ5Wh5vjdynOgJLr7KFs-vgQYFZ5IZpNicR_FdSmvJ6giZfiGhPf6vtTE2iC-1JdPGfQvyUZh_dWlRTy-7LZPRGZTGuJE7YPkimYflvQyrEzxA=s0" id="186" name="Google Shape;186;p7"/>
          <p:cNvPicPr preferRelativeResize="0"/>
          <p:nvPr/>
        </p:nvPicPr>
        <p:blipFill rotWithShape="1">
          <a:blip r:embed="rId6">
            <a:alphaModFix/>
          </a:blip>
          <a:srcRect b="0" l="0" r="0" t="0"/>
          <a:stretch/>
        </p:blipFill>
        <p:spPr>
          <a:xfrm>
            <a:off x="0" y="41977"/>
            <a:ext cx="4581525" cy="1027204"/>
          </a:xfrm>
          <a:prstGeom prst="rect">
            <a:avLst/>
          </a:prstGeom>
          <a:noFill/>
          <a:ln>
            <a:noFill/>
          </a:ln>
        </p:spPr>
      </p:pic>
      <p:pic>
        <p:nvPicPr>
          <p:cNvPr descr="https://lh6.googleusercontent.com/oM_8RtgTjkVEukXaI4NtdtUrOiqfGPCbvFRDpdrRwovyQkCZxt83mI51z_l4CsXjrNXrG9WLbGfIJ0783uoB7JYt-mx0Tfe9rb_tMtlCXj6sYzxoaCQbi-dds9raw7hVmYekdbs=s0" id="187" name="Google Shape;187;p7"/>
          <p:cNvPicPr preferRelativeResize="0"/>
          <p:nvPr/>
        </p:nvPicPr>
        <p:blipFill rotWithShape="1">
          <a:blip r:embed="rId7">
            <a:alphaModFix/>
          </a:blip>
          <a:srcRect b="0" l="0" r="0" t="0"/>
          <a:stretch/>
        </p:blipFill>
        <p:spPr>
          <a:xfrm>
            <a:off x="5133016" y="0"/>
            <a:ext cx="2259821" cy="1072205"/>
          </a:xfrm>
          <a:prstGeom prst="rect">
            <a:avLst/>
          </a:prstGeom>
          <a:noFill/>
          <a:ln>
            <a:noFill/>
          </a:ln>
        </p:spPr>
      </p:pic>
      <p:sp>
        <p:nvSpPr>
          <p:cNvPr id="188" name="Google Shape;188;p7"/>
          <p:cNvSpPr/>
          <p:nvPr/>
        </p:nvSpPr>
        <p:spPr>
          <a:xfrm>
            <a:off x="1906011" y="1413379"/>
            <a:ext cx="894601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3C6"/>
                </a:solidFill>
                <a:latin typeface="Candara"/>
                <a:ea typeface="Candara"/>
                <a:cs typeface="Candara"/>
                <a:sym typeface="Candara"/>
              </a:rPr>
              <a:t>LANGUAGE COURSES FOR ADMINISTRATIVE AND ACADEMIC STAFF </a:t>
            </a:r>
            <a:endParaRPr b="1" sz="2800">
              <a:solidFill>
                <a:srgbClr val="0073C6"/>
              </a:solidFill>
              <a:latin typeface="Candara"/>
              <a:ea typeface="Candara"/>
              <a:cs typeface="Candara"/>
              <a:sym typeface="Candara"/>
            </a:endParaRPr>
          </a:p>
        </p:txBody>
      </p:sp>
      <p:sp>
        <p:nvSpPr>
          <p:cNvPr id="189" name="Google Shape;189;p7"/>
          <p:cNvSpPr/>
          <p:nvPr/>
        </p:nvSpPr>
        <p:spPr>
          <a:xfrm>
            <a:off x="4764347" y="2834925"/>
            <a:ext cx="1847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800">
              <a:solidFill>
                <a:srgbClr val="0073C6"/>
              </a:solidFill>
              <a:latin typeface="Candara"/>
              <a:ea typeface="Candara"/>
              <a:cs typeface="Candara"/>
              <a:sym typeface="Candara"/>
            </a:endParaRPr>
          </a:p>
        </p:txBody>
      </p:sp>
      <p:sp>
        <p:nvSpPr>
          <p:cNvPr id="190" name="Google Shape;190;p7"/>
          <p:cNvSpPr/>
          <p:nvPr/>
        </p:nvSpPr>
        <p:spPr>
          <a:xfrm>
            <a:off x="7576886" y="2851461"/>
            <a:ext cx="1847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800">
              <a:solidFill>
                <a:srgbClr val="0073C6"/>
              </a:solidFill>
              <a:latin typeface="Candara"/>
              <a:ea typeface="Candara"/>
              <a:cs typeface="Candara"/>
              <a:sym typeface="Candara"/>
            </a:endParaRPr>
          </a:p>
        </p:txBody>
      </p:sp>
      <p:pic>
        <p:nvPicPr>
          <p:cNvPr id="191" name="Google Shape;191;p7"/>
          <p:cNvPicPr preferRelativeResize="0"/>
          <p:nvPr/>
        </p:nvPicPr>
        <p:blipFill rotWithShape="1">
          <a:blip r:embed="rId8">
            <a:alphaModFix/>
          </a:blip>
          <a:srcRect b="0" l="0" r="0" t="0"/>
          <a:stretch/>
        </p:blipFill>
        <p:spPr>
          <a:xfrm>
            <a:off x="98999" y="3204257"/>
            <a:ext cx="4850079" cy="3231365"/>
          </a:xfrm>
          <a:prstGeom prst="rect">
            <a:avLst/>
          </a:prstGeom>
          <a:noFill/>
          <a:ln>
            <a:noFill/>
          </a:ln>
        </p:spPr>
      </p:pic>
      <p:pic>
        <p:nvPicPr>
          <p:cNvPr id="192" name="Google Shape;192;p7"/>
          <p:cNvPicPr preferRelativeResize="0"/>
          <p:nvPr/>
        </p:nvPicPr>
        <p:blipFill rotWithShape="1">
          <a:blip r:embed="rId9">
            <a:alphaModFix/>
          </a:blip>
          <a:srcRect b="0" l="0" r="0" t="0"/>
          <a:stretch/>
        </p:blipFill>
        <p:spPr>
          <a:xfrm>
            <a:off x="7000122" y="3204256"/>
            <a:ext cx="4753155" cy="3231365"/>
          </a:xfrm>
          <a:prstGeom prst="rect">
            <a:avLst/>
          </a:prstGeom>
          <a:noFill/>
          <a:ln>
            <a:noFill/>
          </a:ln>
        </p:spPr>
      </p:pic>
      <p:sp>
        <p:nvSpPr>
          <p:cNvPr id="193" name="Google Shape;193;p7"/>
          <p:cNvSpPr/>
          <p:nvPr/>
        </p:nvSpPr>
        <p:spPr>
          <a:xfrm>
            <a:off x="634510" y="2324206"/>
            <a:ext cx="10470665"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73C6"/>
                </a:solidFill>
                <a:latin typeface="Candara"/>
                <a:ea typeface="Candara"/>
                <a:cs typeface="Candara"/>
                <a:sym typeface="Candara"/>
              </a:rPr>
              <a:t>From October 2021 a group of administrative and academic staff will learn English language.  </a:t>
            </a:r>
            <a:endParaRPr/>
          </a:p>
          <a:p>
            <a:pPr indent="0" lvl="0" marL="0" marR="0" rtl="0" algn="ctr">
              <a:spcBef>
                <a:spcPts val="0"/>
              </a:spcBef>
              <a:spcAft>
                <a:spcPts val="0"/>
              </a:spcAft>
              <a:buNone/>
            </a:pPr>
            <a:r>
              <a:rPr b="1" lang="en-US" sz="1800">
                <a:solidFill>
                  <a:srgbClr val="0073C6"/>
                </a:solidFill>
                <a:latin typeface="Candara"/>
                <a:ea typeface="Candara"/>
                <a:cs typeface="Candara"/>
                <a:sym typeface="Candara"/>
              </a:rPr>
              <a:t>The expected results: preparation of study course in English.</a:t>
            </a:r>
            <a:endParaRPr/>
          </a:p>
          <a:p>
            <a:pPr indent="0" lvl="0" marL="0" marR="0" rtl="0" algn="ctr">
              <a:spcBef>
                <a:spcPts val="0"/>
              </a:spcBef>
              <a:spcAft>
                <a:spcPts val="0"/>
              </a:spcAft>
              <a:buNone/>
            </a:pPr>
            <a:r>
              <a:rPr b="1" lang="en-US" sz="1800">
                <a:solidFill>
                  <a:srgbClr val="0073C6"/>
                </a:solidFill>
                <a:latin typeface="Candara"/>
                <a:ea typeface="Candara"/>
                <a:cs typeface="Candara"/>
                <a:sym typeface="Candara"/>
              </a:rPr>
              <a:t> </a:t>
            </a:r>
            <a:endParaRPr b="1" sz="1800">
              <a:solidFill>
                <a:srgbClr val="0073C6"/>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8"/>
          <p:cNvPicPr preferRelativeResize="0"/>
          <p:nvPr/>
        </p:nvPicPr>
        <p:blipFill rotWithShape="1">
          <a:blip r:embed="rId3">
            <a:alphaModFix/>
          </a:blip>
          <a:srcRect b="23965" l="0" r="0" t="19768"/>
          <a:stretch/>
        </p:blipFill>
        <p:spPr>
          <a:xfrm>
            <a:off x="0" y="0"/>
            <a:ext cx="12192000" cy="6879022"/>
          </a:xfrm>
          <a:prstGeom prst="rect">
            <a:avLst/>
          </a:prstGeom>
          <a:noFill/>
          <a:ln>
            <a:noFill/>
          </a:ln>
        </p:spPr>
      </p:pic>
      <p:sp>
        <p:nvSpPr>
          <p:cNvPr id="199" name="Google Shape;199;p8"/>
          <p:cNvSpPr/>
          <p:nvPr/>
        </p:nvSpPr>
        <p:spPr>
          <a:xfrm>
            <a:off x="0" y="1473354"/>
            <a:ext cx="12192000" cy="37856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6000">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sz="6000">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sz="6000">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sz="6000">
              <a:solidFill>
                <a:srgbClr val="0073C6"/>
              </a:solidFill>
              <a:latin typeface="Marmelad"/>
              <a:ea typeface="Marmelad"/>
              <a:cs typeface="Marmelad"/>
              <a:sym typeface="Marmelad"/>
            </a:endParaRPr>
          </a:p>
        </p:txBody>
      </p:sp>
      <p:pic>
        <p:nvPicPr>
          <p:cNvPr id="200" name="Google Shape;200;p8"/>
          <p:cNvPicPr preferRelativeResize="0"/>
          <p:nvPr/>
        </p:nvPicPr>
        <p:blipFill rotWithShape="1">
          <a:blip r:embed="rId4">
            <a:alphaModFix/>
          </a:blip>
          <a:srcRect b="0" l="0" r="0" t="0"/>
          <a:stretch/>
        </p:blipFill>
        <p:spPr>
          <a:xfrm>
            <a:off x="9139222" y="0"/>
            <a:ext cx="1229729" cy="1069095"/>
          </a:xfrm>
          <a:prstGeom prst="rect">
            <a:avLst/>
          </a:prstGeom>
          <a:noFill/>
          <a:ln>
            <a:noFill/>
          </a:ln>
        </p:spPr>
      </p:pic>
      <p:pic>
        <p:nvPicPr>
          <p:cNvPr id="201" name="Google Shape;201;p8"/>
          <p:cNvPicPr preferRelativeResize="0"/>
          <p:nvPr/>
        </p:nvPicPr>
        <p:blipFill rotWithShape="1">
          <a:blip r:embed="rId5">
            <a:alphaModFix/>
          </a:blip>
          <a:srcRect b="0" l="0" r="0" t="0"/>
          <a:stretch/>
        </p:blipFill>
        <p:spPr>
          <a:xfrm>
            <a:off x="10813143" y="-21022"/>
            <a:ext cx="1125815" cy="1125815"/>
          </a:xfrm>
          <a:prstGeom prst="rect">
            <a:avLst/>
          </a:prstGeom>
          <a:noFill/>
          <a:ln>
            <a:noFill/>
          </a:ln>
        </p:spPr>
      </p:pic>
      <p:sp>
        <p:nvSpPr>
          <p:cNvPr id="202" name="Google Shape;202;p8"/>
          <p:cNvSpPr txBox="1"/>
          <p:nvPr/>
        </p:nvSpPr>
        <p:spPr>
          <a:xfrm>
            <a:off x="0" y="5903893"/>
            <a:ext cx="12192000"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800">
              <a:solidFill>
                <a:srgbClr val="0073C6"/>
              </a:solidFill>
              <a:latin typeface="Marmelad"/>
              <a:ea typeface="Marmelad"/>
              <a:cs typeface="Marmelad"/>
              <a:sym typeface="Marmelad"/>
            </a:endParaRPr>
          </a:p>
          <a:p>
            <a:pPr indent="0" lvl="0" marL="0" marR="0" rtl="0" algn="ctr">
              <a:spcBef>
                <a:spcPts val="0"/>
              </a:spcBef>
              <a:spcAft>
                <a:spcPts val="0"/>
              </a:spcAft>
              <a:buNone/>
            </a:pPr>
            <a:r>
              <a:rPr lang="en-US" sz="2800">
                <a:solidFill>
                  <a:srgbClr val="0073C6"/>
                </a:solidFill>
                <a:latin typeface="Marmelad"/>
                <a:ea typeface="Marmelad"/>
                <a:cs typeface="Marmelad"/>
                <a:sym typeface="Marmelad"/>
              </a:rPr>
              <a:t>mdu.in.ua</a:t>
            </a:r>
            <a:endParaRPr sz="2800">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p:txBody>
      </p:sp>
      <p:pic>
        <p:nvPicPr>
          <p:cNvPr descr="https://lh4.googleusercontent.com/tAz1PhnX7jqNfkg_IClguBowvyJ5Wh5vjdynOgJLr7KFs-vgQYFZ5IZpNicR_FdSmvJ6giZfiGhPf6vtTE2iC-1JdPGfQvyUZh_dWlRTy-7LZPRGZTGuJE7YPkimYflvQyrEzxA=s0" id="203" name="Google Shape;203;p8"/>
          <p:cNvPicPr preferRelativeResize="0"/>
          <p:nvPr/>
        </p:nvPicPr>
        <p:blipFill rotWithShape="1">
          <a:blip r:embed="rId6">
            <a:alphaModFix/>
          </a:blip>
          <a:srcRect b="0" l="0" r="0" t="0"/>
          <a:stretch/>
        </p:blipFill>
        <p:spPr>
          <a:xfrm>
            <a:off x="0" y="41977"/>
            <a:ext cx="4581525" cy="1027204"/>
          </a:xfrm>
          <a:prstGeom prst="rect">
            <a:avLst/>
          </a:prstGeom>
          <a:noFill/>
          <a:ln>
            <a:noFill/>
          </a:ln>
        </p:spPr>
      </p:pic>
      <p:pic>
        <p:nvPicPr>
          <p:cNvPr descr="https://lh6.googleusercontent.com/oM_8RtgTjkVEukXaI4NtdtUrOiqfGPCbvFRDpdrRwovyQkCZxt83mI51z_l4CsXjrNXrG9WLbGfIJ0783uoB7JYt-mx0Tfe9rb_tMtlCXj6sYzxoaCQbi-dds9raw7hVmYekdbs=s0" id="204" name="Google Shape;204;p8"/>
          <p:cNvPicPr preferRelativeResize="0"/>
          <p:nvPr/>
        </p:nvPicPr>
        <p:blipFill rotWithShape="1">
          <a:blip r:embed="rId7">
            <a:alphaModFix/>
          </a:blip>
          <a:srcRect b="0" l="0" r="0" t="0"/>
          <a:stretch/>
        </p:blipFill>
        <p:spPr>
          <a:xfrm>
            <a:off x="5133016" y="0"/>
            <a:ext cx="2259821" cy="1072205"/>
          </a:xfrm>
          <a:prstGeom prst="rect">
            <a:avLst/>
          </a:prstGeom>
          <a:noFill/>
          <a:ln>
            <a:noFill/>
          </a:ln>
        </p:spPr>
      </p:pic>
      <p:sp>
        <p:nvSpPr>
          <p:cNvPr id="205" name="Google Shape;205;p8"/>
          <p:cNvSpPr/>
          <p:nvPr/>
        </p:nvSpPr>
        <p:spPr>
          <a:xfrm>
            <a:off x="1906011" y="1413379"/>
            <a:ext cx="894601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3C6"/>
                </a:solidFill>
                <a:latin typeface="Candara"/>
                <a:ea typeface="Candara"/>
                <a:cs typeface="Candara"/>
                <a:sym typeface="Candara"/>
              </a:rPr>
              <a:t>PROJECT IMPLEMENTATION</a:t>
            </a:r>
            <a:endParaRPr/>
          </a:p>
          <a:p>
            <a:pPr indent="0" lvl="0" marL="0" marR="0" rtl="0" algn="ctr">
              <a:spcBef>
                <a:spcPts val="0"/>
              </a:spcBef>
              <a:spcAft>
                <a:spcPts val="0"/>
              </a:spcAft>
              <a:buNone/>
            </a:pPr>
            <a:r>
              <a:rPr b="1" lang="en-US" sz="2800">
                <a:solidFill>
                  <a:srgbClr val="0073C6"/>
                </a:solidFill>
                <a:latin typeface="Candara"/>
                <a:ea typeface="Candara"/>
                <a:cs typeface="Candara"/>
                <a:sym typeface="Candara"/>
              </a:rPr>
              <a:t>Modernization of administrative procedures. </a:t>
            </a:r>
            <a:endParaRPr b="1" sz="2800">
              <a:solidFill>
                <a:srgbClr val="0073C6"/>
              </a:solidFill>
              <a:latin typeface="Candara"/>
              <a:ea typeface="Candara"/>
              <a:cs typeface="Candara"/>
              <a:sym typeface="Candara"/>
            </a:endParaRPr>
          </a:p>
        </p:txBody>
      </p:sp>
      <p:sp>
        <p:nvSpPr>
          <p:cNvPr id="206" name="Google Shape;206;p8"/>
          <p:cNvSpPr/>
          <p:nvPr/>
        </p:nvSpPr>
        <p:spPr>
          <a:xfrm>
            <a:off x="4764347" y="2834925"/>
            <a:ext cx="1847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800">
              <a:solidFill>
                <a:srgbClr val="0073C6"/>
              </a:solidFill>
              <a:latin typeface="Candara"/>
              <a:ea typeface="Candara"/>
              <a:cs typeface="Candara"/>
              <a:sym typeface="Candara"/>
            </a:endParaRPr>
          </a:p>
        </p:txBody>
      </p:sp>
      <p:sp>
        <p:nvSpPr>
          <p:cNvPr id="207" name="Google Shape;207;p8"/>
          <p:cNvSpPr/>
          <p:nvPr/>
        </p:nvSpPr>
        <p:spPr>
          <a:xfrm>
            <a:off x="7576886" y="2851461"/>
            <a:ext cx="1847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800">
              <a:solidFill>
                <a:srgbClr val="0073C6"/>
              </a:solidFill>
              <a:latin typeface="Candara"/>
              <a:ea typeface="Candara"/>
              <a:cs typeface="Candara"/>
              <a:sym typeface="Candara"/>
            </a:endParaRPr>
          </a:p>
        </p:txBody>
      </p:sp>
      <p:sp>
        <p:nvSpPr>
          <p:cNvPr id="208" name="Google Shape;208;p8"/>
          <p:cNvSpPr/>
          <p:nvPr/>
        </p:nvSpPr>
        <p:spPr>
          <a:xfrm>
            <a:off x="353685" y="2826604"/>
            <a:ext cx="5625078" cy="341632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73C6"/>
              </a:buClr>
              <a:buSzPts val="1800"/>
              <a:buFont typeface="Candara"/>
              <a:buChar char="-"/>
            </a:pPr>
            <a:r>
              <a:rPr b="1" lang="en-US" sz="1800">
                <a:solidFill>
                  <a:srgbClr val="0073C6"/>
                </a:solidFill>
                <a:latin typeface="Candara"/>
                <a:ea typeface="Candara"/>
                <a:cs typeface="Candara"/>
                <a:sym typeface="Candara"/>
              </a:rPr>
              <a:t>Internationalization is a key part of Strategic Plan of Mariupol State University Development for 2021-2025.</a:t>
            </a:r>
            <a:endParaRPr/>
          </a:p>
          <a:p>
            <a:pPr indent="-285750" lvl="0" marL="285750" marR="0" rtl="0" algn="l">
              <a:spcBef>
                <a:spcPts val="0"/>
              </a:spcBef>
              <a:spcAft>
                <a:spcPts val="0"/>
              </a:spcAft>
              <a:buClr>
                <a:srgbClr val="0073C6"/>
              </a:buClr>
              <a:buSzPts val="1800"/>
              <a:buFont typeface="Candara"/>
              <a:buChar char="-"/>
            </a:pPr>
            <a:r>
              <a:rPr b="1" lang="en-US" sz="1800">
                <a:solidFill>
                  <a:srgbClr val="0073C6"/>
                </a:solidFill>
                <a:latin typeface="Candara"/>
                <a:ea typeface="Candara"/>
                <a:cs typeface="Candara"/>
                <a:sym typeface="Candara"/>
              </a:rPr>
              <a:t>Reorganization of International Relations Office to Centre of International Education. </a:t>
            </a:r>
            <a:endParaRPr/>
          </a:p>
          <a:p>
            <a:pPr indent="-285750" lvl="0" marL="285750" marR="0" rtl="0" algn="l">
              <a:spcBef>
                <a:spcPts val="0"/>
              </a:spcBef>
              <a:spcAft>
                <a:spcPts val="0"/>
              </a:spcAft>
              <a:buClr>
                <a:srgbClr val="0073C6"/>
              </a:buClr>
              <a:buSzPts val="1800"/>
              <a:buFont typeface="Candara"/>
              <a:buChar char="-"/>
            </a:pPr>
            <a:r>
              <a:rPr b="1" lang="en-US" sz="1800">
                <a:solidFill>
                  <a:srgbClr val="0073C6"/>
                </a:solidFill>
                <a:latin typeface="Candara"/>
                <a:ea typeface="Candara"/>
                <a:cs typeface="Candara"/>
                <a:sym typeface="Candara"/>
              </a:rPr>
              <a:t>Conception of English language development at Mariupol State University was approved.</a:t>
            </a:r>
            <a:endParaRPr/>
          </a:p>
          <a:p>
            <a:pPr indent="-285750" lvl="0" marL="285750" marR="0" rtl="0" algn="l">
              <a:spcBef>
                <a:spcPts val="0"/>
              </a:spcBef>
              <a:spcAft>
                <a:spcPts val="0"/>
              </a:spcAft>
              <a:buClr>
                <a:srgbClr val="0073C6"/>
              </a:buClr>
              <a:buSzPts val="1800"/>
              <a:buFont typeface="Candara"/>
              <a:buChar char="-"/>
            </a:pPr>
            <a:r>
              <a:rPr b="1" lang="en-US" sz="1800">
                <a:solidFill>
                  <a:srgbClr val="0073C6"/>
                </a:solidFill>
                <a:latin typeface="Candara"/>
                <a:ea typeface="Candara"/>
                <a:cs typeface="Candara"/>
                <a:sym typeface="Candara"/>
              </a:rPr>
              <a:t>Digitalization of university recruitment, admission, enrolment and academic processes.</a:t>
            </a:r>
            <a:endParaRPr/>
          </a:p>
          <a:p>
            <a:pPr indent="-285750" lvl="0" marL="285750" marR="0" rtl="0" algn="l">
              <a:spcBef>
                <a:spcPts val="0"/>
              </a:spcBef>
              <a:spcAft>
                <a:spcPts val="0"/>
              </a:spcAft>
              <a:buClr>
                <a:srgbClr val="0073C6"/>
              </a:buClr>
              <a:buSzPts val="1800"/>
              <a:buFont typeface="Candara"/>
              <a:buChar char="-"/>
            </a:pPr>
            <a:r>
              <a:rPr b="1" lang="en-US" sz="1800">
                <a:solidFill>
                  <a:srgbClr val="0073C6"/>
                </a:solidFill>
                <a:latin typeface="Candara"/>
                <a:ea typeface="Candara"/>
                <a:cs typeface="Candara"/>
                <a:sym typeface="Candara"/>
              </a:rPr>
              <a:t>Implementation of buddy program. </a:t>
            </a:r>
            <a:endParaRPr/>
          </a:p>
          <a:p>
            <a:pPr indent="-285750" lvl="0" marL="285750" marR="0" rtl="0" algn="l">
              <a:spcBef>
                <a:spcPts val="0"/>
              </a:spcBef>
              <a:spcAft>
                <a:spcPts val="0"/>
              </a:spcAft>
              <a:buClr>
                <a:srgbClr val="0073C6"/>
              </a:buClr>
              <a:buSzPts val="1800"/>
              <a:buFont typeface="Candara"/>
              <a:buChar char="-"/>
            </a:pPr>
            <a:r>
              <a:rPr b="1" lang="en-US" sz="1800">
                <a:solidFill>
                  <a:srgbClr val="0073C6"/>
                </a:solidFill>
                <a:latin typeface="Candara"/>
                <a:ea typeface="Candara"/>
                <a:cs typeface="Candara"/>
                <a:sym typeface="Candara"/>
              </a:rPr>
              <a:t> Implementation of Adaptation Week.</a:t>
            </a:r>
            <a:endParaRPr/>
          </a:p>
          <a:p>
            <a:pPr indent="0" lvl="0" marL="0" marR="0" rtl="0" algn="l">
              <a:spcBef>
                <a:spcPts val="0"/>
              </a:spcBef>
              <a:spcAft>
                <a:spcPts val="0"/>
              </a:spcAft>
              <a:buNone/>
            </a:pPr>
            <a:r>
              <a:rPr b="1" lang="en-US" sz="1800">
                <a:solidFill>
                  <a:srgbClr val="0073C6"/>
                </a:solidFill>
                <a:latin typeface="Candara"/>
                <a:ea typeface="Candara"/>
                <a:cs typeface="Candara"/>
                <a:sym typeface="Candara"/>
              </a:rPr>
              <a:t> </a:t>
            </a:r>
            <a:endParaRPr b="1" sz="1800">
              <a:solidFill>
                <a:srgbClr val="0073C6"/>
              </a:solidFill>
              <a:latin typeface="Candara"/>
              <a:ea typeface="Candara"/>
              <a:cs typeface="Candara"/>
              <a:sym typeface="Candara"/>
            </a:endParaRPr>
          </a:p>
        </p:txBody>
      </p:sp>
      <p:sp>
        <p:nvSpPr>
          <p:cNvPr id="209" name="Google Shape;209;p8"/>
          <p:cNvSpPr/>
          <p:nvPr/>
        </p:nvSpPr>
        <p:spPr>
          <a:xfrm>
            <a:off x="763069" y="3325577"/>
            <a:ext cx="40012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rgbClr val="0073C6"/>
              </a:solidFill>
              <a:latin typeface="Candara"/>
              <a:ea typeface="Candara"/>
              <a:cs typeface="Candara"/>
              <a:sym typeface="Candara"/>
            </a:endParaRPr>
          </a:p>
        </p:txBody>
      </p:sp>
      <p:pic>
        <p:nvPicPr>
          <p:cNvPr id="210" name="Google Shape;210;p8"/>
          <p:cNvPicPr preferRelativeResize="0"/>
          <p:nvPr/>
        </p:nvPicPr>
        <p:blipFill rotWithShape="1">
          <a:blip r:embed="rId8">
            <a:alphaModFix/>
          </a:blip>
          <a:srcRect b="0" l="0" r="0" t="0"/>
          <a:stretch/>
        </p:blipFill>
        <p:spPr>
          <a:xfrm>
            <a:off x="6262926" y="2388508"/>
            <a:ext cx="2991138" cy="3815648"/>
          </a:xfrm>
          <a:prstGeom prst="rect">
            <a:avLst/>
          </a:prstGeom>
          <a:noFill/>
          <a:ln>
            <a:noFill/>
          </a:ln>
        </p:spPr>
      </p:pic>
      <p:pic>
        <p:nvPicPr>
          <p:cNvPr id="211" name="Google Shape;211;p8"/>
          <p:cNvPicPr preferRelativeResize="0"/>
          <p:nvPr/>
        </p:nvPicPr>
        <p:blipFill rotWithShape="1">
          <a:blip r:embed="rId9">
            <a:alphaModFix/>
          </a:blip>
          <a:srcRect b="0" l="0" r="0" t="0"/>
          <a:stretch/>
        </p:blipFill>
        <p:spPr>
          <a:xfrm>
            <a:off x="9359741" y="2995188"/>
            <a:ext cx="2820838" cy="38628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9"/>
          <p:cNvPicPr preferRelativeResize="0"/>
          <p:nvPr/>
        </p:nvPicPr>
        <p:blipFill rotWithShape="1">
          <a:blip r:embed="rId3">
            <a:alphaModFix/>
          </a:blip>
          <a:srcRect b="23965" l="0" r="0" t="19768"/>
          <a:stretch/>
        </p:blipFill>
        <p:spPr>
          <a:xfrm>
            <a:off x="0" y="-21022"/>
            <a:ext cx="12192000" cy="6879022"/>
          </a:xfrm>
          <a:prstGeom prst="rect">
            <a:avLst/>
          </a:prstGeom>
          <a:noFill/>
          <a:ln>
            <a:noFill/>
          </a:ln>
        </p:spPr>
      </p:pic>
      <p:sp>
        <p:nvSpPr>
          <p:cNvPr id="217" name="Google Shape;217;p9"/>
          <p:cNvSpPr/>
          <p:nvPr/>
        </p:nvSpPr>
        <p:spPr>
          <a:xfrm>
            <a:off x="0" y="1473354"/>
            <a:ext cx="12192000" cy="37856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6000">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sz="6000">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sz="6000">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sz="6000">
              <a:solidFill>
                <a:srgbClr val="0073C6"/>
              </a:solidFill>
              <a:latin typeface="Marmelad"/>
              <a:ea typeface="Marmelad"/>
              <a:cs typeface="Marmelad"/>
              <a:sym typeface="Marmelad"/>
            </a:endParaRPr>
          </a:p>
        </p:txBody>
      </p:sp>
      <p:pic>
        <p:nvPicPr>
          <p:cNvPr id="218" name="Google Shape;218;p9"/>
          <p:cNvPicPr preferRelativeResize="0"/>
          <p:nvPr/>
        </p:nvPicPr>
        <p:blipFill rotWithShape="1">
          <a:blip r:embed="rId4">
            <a:alphaModFix/>
          </a:blip>
          <a:srcRect b="0" l="0" r="0" t="0"/>
          <a:stretch/>
        </p:blipFill>
        <p:spPr>
          <a:xfrm>
            <a:off x="9139222" y="0"/>
            <a:ext cx="1229729" cy="1069095"/>
          </a:xfrm>
          <a:prstGeom prst="rect">
            <a:avLst/>
          </a:prstGeom>
          <a:noFill/>
          <a:ln>
            <a:noFill/>
          </a:ln>
        </p:spPr>
      </p:pic>
      <p:pic>
        <p:nvPicPr>
          <p:cNvPr id="219" name="Google Shape;219;p9"/>
          <p:cNvPicPr preferRelativeResize="0"/>
          <p:nvPr/>
        </p:nvPicPr>
        <p:blipFill rotWithShape="1">
          <a:blip r:embed="rId5">
            <a:alphaModFix/>
          </a:blip>
          <a:srcRect b="0" l="0" r="0" t="0"/>
          <a:stretch/>
        </p:blipFill>
        <p:spPr>
          <a:xfrm>
            <a:off x="10813143" y="-21022"/>
            <a:ext cx="1125815" cy="1125815"/>
          </a:xfrm>
          <a:prstGeom prst="rect">
            <a:avLst/>
          </a:prstGeom>
          <a:noFill/>
          <a:ln>
            <a:noFill/>
          </a:ln>
        </p:spPr>
      </p:pic>
      <p:sp>
        <p:nvSpPr>
          <p:cNvPr id="220" name="Google Shape;220;p9"/>
          <p:cNvSpPr txBox="1"/>
          <p:nvPr/>
        </p:nvSpPr>
        <p:spPr>
          <a:xfrm>
            <a:off x="0" y="5903893"/>
            <a:ext cx="12192000"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800">
              <a:solidFill>
                <a:srgbClr val="0073C6"/>
              </a:solidFill>
              <a:latin typeface="Marmelad"/>
              <a:ea typeface="Marmelad"/>
              <a:cs typeface="Marmelad"/>
              <a:sym typeface="Marmelad"/>
            </a:endParaRPr>
          </a:p>
          <a:p>
            <a:pPr indent="0" lvl="0" marL="0" marR="0" rtl="0" algn="ctr">
              <a:spcBef>
                <a:spcPts val="0"/>
              </a:spcBef>
              <a:spcAft>
                <a:spcPts val="0"/>
              </a:spcAft>
              <a:buNone/>
            </a:pPr>
            <a:r>
              <a:rPr lang="en-US" sz="2800">
                <a:solidFill>
                  <a:srgbClr val="0073C6"/>
                </a:solidFill>
                <a:latin typeface="Marmelad"/>
                <a:ea typeface="Marmelad"/>
                <a:cs typeface="Marmelad"/>
                <a:sym typeface="Marmelad"/>
              </a:rPr>
              <a:t>mdu.in.ua</a:t>
            </a:r>
            <a:endParaRPr sz="2800">
              <a:solidFill>
                <a:srgbClr val="0073C6"/>
              </a:solidFill>
              <a:latin typeface="Marmelad"/>
              <a:ea typeface="Marmelad"/>
              <a:cs typeface="Marmelad"/>
              <a:sym typeface="Marmelad"/>
            </a:endParaRPr>
          </a:p>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p:txBody>
      </p:sp>
      <p:pic>
        <p:nvPicPr>
          <p:cNvPr descr="https://lh4.googleusercontent.com/tAz1PhnX7jqNfkg_IClguBowvyJ5Wh5vjdynOgJLr7KFs-vgQYFZ5IZpNicR_FdSmvJ6giZfiGhPf6vtTE2iC-1JdPGfQvyUZh_dWlRTy-7LZPRGZTGuJE7YPkimYflvQyrEzxA=s0" id="221" name="Google Shape;221;p9"/>
          <p:cNvPicPr preferRelativeResize="0"/>
          <p:nvPr/>
        </p:nvPicPr>
        <p:blipFill rotWithShape="1">
          <a:blip r:embed="rId6">
            <a:alphaModFix/>
          </a:blip>
          <a:srcRect b="0" l="0" r="0" t="0"/>
          <a:stretch/>
        </p:blipFill>
        <p:spPr>
          <a:xfrm>
            <a:off x="0" y="41977"/>
            <a:ext cx="4581525" cy="1027204"/>
          </a:xfrm>
          <a:prstGeom prst="rect">
            <a:avLst/>
          </a:prstGeom>
          <a:noFill/>
          <a:ln>
            <a:noFill/>
          </a:ln>
        </p:spPr>
      </p:pic>
      <p:pic>
        <p:nvPicPr>
          <p:cNvPr descr="https://lh6.googleusercontent.com/oM_8RtgTjkVEukXaI4NtdtUrOiqfGPCbvFRDpdrRwovyQkCZxt83mI51z_l4CsXjrNXrG9WLbGfIJ0783uoB7JYt-mx0Tfe9rb_tMtlCXj6sYzxoaCQbi-dds9raw7hVmYekdbs=s0" id="222" name="Google Shape;222;p9"/>
          <p:cNvPicPr preferRelativeResize="0"/>
          <p:nvPr/>
        </p:nvPicPr>
        <p:blipFill rotWithShape="1">
          <a:blip r:embed="rId7">
            <a:alphaModFix/>
          </a:blip>
          <a:srcRect b="0" l="0" r="0" t="0"/>
          <a:stretch/>
        </p:blipFill>
        <p:spPr>
          <a:xfrm>
            <a:off x="5133016" y="0"/>
            <a:ext cx="2259821" cy="1072205"/>
          </a:xfrm>
          <a:prstGeom prst="rect">
            <a:avLst/>
          </a:prstGeom>
          <a:noFill/>
          <a:ln>
            <a:noFill/>
          </a:ln>
        </p:spPr>
      </p:pic>
      <p:sp>
        <p:nvSpPr>
          <p:cNvPr id="223" name="Google Shape;223;p9"/>
          <p:cNvSpPr/>
          <p:nvPr/>
        </p:nvSpPr>
        <p:spPr>
          <a:xfrm>
            <a:off x="1906011" y="1413379"/>
            <a:ext cx="894601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3C6"/>
                </a:solidFill>
                <a:latin typeface="Candara"/>
                <a:ea typeface="Candara"/>
                <a:cs typeface="Candara"/>
                <a:sym typeface="Candara"/>
              </a:rPr>
              <a:t>SUSTAINABILITY OF PROJECT RESULTS</a:t>
            </a:r>
            <a:endParaRPr/>
          </a:p>
          <a:p>
            <a:pPr indent="0" lvl="0" marL="0" marR="0" rtl="0" algn="ctr">
              <a:spcBef>
                <a:spcPts val="0"/>
              </a:spcBef>
              <a:spcAft>
                <a:spcPts val="0"/>
              </a:spcAft>
              <a:buNone/>
            </a:pPr>
            <a:r>
              <a:rPr b="1" lang="en-US" sz="2800">
                <a:solidFill>
                  <a:srgbClr val="0073C6"/>
                </a:solidFill>
                <a:latin typeface="Candara"/>
                <a:ea typeface="Candara"/>
                <a:cs typeface="Candara"/>
                <a:sym typeface="Candara"/>
              </a:rPr>
              <a:t>Internationalization</a:t>
            </a:r>
            <a:endParaRPr b="1" sz="2800">
              <a:solidFill>
                <a:srgbClr val="0073C6"/>
              </a:solidFill>
              <a:latin typeface="Candara"/>
              <a:ea typeface="Candara"/>
              <a:cs typeface="Candara"/>
              <a:sym typeface="Candara"/>
            </a:endParaRPr>
          </a:p>
        </p:txBody>
      </p:sp>
      <p:sp>
        <p:nvSpPr>
          <p:cNvPr id="224" name="Google Shape;224;p9"/>
          <p:cNvSpPr/>
          <p:nvPr/>
        </p:nvSpPr>
        <p:spPr>
          <a:xfrm>
            <a:off x="4764347" y="2834925"/>
            <a:ext cx="1847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800">
              <a:solidFill>
                <a:srgbClr val="0073C6"/>
              </a:solidFill>
              <a:latin typeface="Candara"/>
              <a:ea typeface="Candara"/>
              <a:cs typeface="Candara"/>
              <a:sym typeface="Candara"/>
            </a:endParaRPr>
          </a:p>
        </p:txBody>
      </p:sp>
      <p:sp>
        <p:nvSpPr>
          <p:cNvPr id="225" name="Google Shape;225;p9"/>
          <p:cNvSpPr/>
          <p:nvPr/>
        </p:nvSpPr>
        <p:spPr>
          <a:xfrm>
            <a:off x="7576886" y="2851461"/>
            <a:ext cx="1847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800">
              <a:solidFill>
                <a:srgbClr val="0073C6"/>
              </a:solidFill>
              <a:latin typeface="Candara"/>
              <a:ea typeface="Candara"/>
              <a:cs typeface="Candara"/>
              <a:sym typeface="Candara"/>
            </a:endParaRPr>
          </a:p>
        </p:txBody>
      </p:sp>
      <p:sp>
        <p:nvSpPr>
          <p:cNvPr id="226" name="Google Shape;226;p9"/>
          <p:cNvSpPr/>
          <p:nvPr/>
        </p:nvSpPr>
        <p:spPr>
          <a:xfrm>
            <a:off x="353683" y="3013226"/>
            <a:ext cx="11313709" cy="424731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73C6"/>
              </a:buClr>
              <a:buSzPts val="1800"/>
              <a:buFont typeface="Candara"/>
              <a:buChar char="-"/>
            </a:pPr>
            <a:r>
              <a:rPr b="1" lang="en-US" sz="1800">
                <a:solidFill>
                  <a:srgbClr val="0073C6"/>
                </a:solidFill>
                <a:latin typeface="Candara"/>
                <a:ea typeface="Candara"/>
                <a:cs typeface="Candara"/>
                <a:sym typeface="Candara"/>
              </a:rPr>
              <a:t>Approval of the University in the world educational and scientific space through comprehensive development of scientific, educational, cultural cooperation with international partners.</a:t>
            </a:r>
            <a:endParaRPr/>
          </a:p>
          <a:p>
            <a:pPr indent="-285750" lvl="0" marL="285750" marR="0" rtl="0" algn="l">
              <a:spcBef>
                <a:spcPts val="0"/>
              </a:spcBef>
              <a:spcAft>
                <a:spcPts val="0"/>
              </a:spcAft>
              <a:buClr>
                <a:srgbClr val="0073C6"/>
              </a:buClr>
              <a:buSzPts val="1800"/>
              <a:buFont typeface="Candara"/>
              <a:buChar char="-"/>
            </a:pPr>
            <a:r>
              <a:rPr b="1" lang="en-US" sz="1800">
                <a:solidFill>
                  <a:srgbClr val="0073C6"/>
                </a:solidFill>
                <a:latin typeface="Candara"/>
                <a:ea typeface="Candara"/>
                <a:cs typeface="Candara"/>
                <a:sym typeface="Candara"/>
              </a:rPr>
              <a:t>Achievement of international quality standards of education; curricula harmonization with the curricula of leading European universities according to the relevant educational programs.</a:t>
            </a:r>
            <a:endParaRPr/>
          </a:p>
          <a:p>
            <a:pPr indent="-285750" lvl="0" marL="285750" marR="0" rtl="0" algn="l">
              <a:spcBef>
                <a:spcPts val="0"/>
              </a:spcBef>
              <a:spcAft>
                <a:spcPts val="0"/>
              </a:spcAft>
              <a:buClr>
                <a:srgbClr val="0073C6"/>
              </a:buClr>
              <a:buSzPts val="1800"/>
              <a:buFont typeface="Candara"/>
              <a:buChar char="-"/>
            </a:pPr>
            <a:r>
              <a:rPr b="1" lang="en-US" sz="1800">
                <a:solidFill>
                  <a:srgbClr val="0073C6"/>
                </a:solidFill>
                <a:latin typeface="Candara"/>
                <a:ea typeface="Candara"/>
                <a:cs typeface="Candara"/>
                <a:sym typeface="Candara"/>
              </a:rPr>
              <a:t>Development and publishing of various publications and e-forms for coverage of the results of educational and research activities of the University to improve the image of Ukraine, the region and the University in the world and national educational and scientific spaces. </a:t>
            </a:r>
            <a:endParaRPr/>
          </a:p>
          <a:p>
            <a:pPr indent="-285750" lvl="0" marL="285750" marR="0" rtl="0" algn="l">
              <a:spcBef>
                <a:spcPts val="0"/>
              </a:spcBef>
              <a:spcAft>
                <a:spcPts val="0"/>
              </a:spcAft>
              <a:buClr>
                <a:srgbClr val="0073C6"/>
              </a:buClr>
              <a:buSzPts val="1800"/>
              <a:buFont typeface="Candara"/>
              <a:buChar char="-"/>
            </a:pPr>
            <a:r>
              <a:rPr b="1" lang="en-US" sz="1800">
                <a:solidFill>
                  <a:srgbClr val="0073C6"/>
                </a:solidFill>
                <a:latin typeface="Candara"/>
                <a:ea typeface="Candara"/>
                <a:cs typeface="Candara"/>
                <a:sym typeface="Candara"/>
              </a:rPr>
              <a:t>Increasing participation of teachers and students in various grants projects and programs of international organizations.</a:t>
            </a:r>
            <a:endParaRPr/>
          </a:p>
          <a:p>
            <a:pPr indent="-285750" lvl="0" marL="285750" marR="0" rtl="0" algn="l">
              <a:spcBef>
                <a:spcPts val="0"/>
              </a:spcBef>
              <a:spcAft>
                <a:spcPts val="0"/>
              </a:spcAft>
              <a:buClr>
                <a:srgbClr val="0073C6"/>
              </a:buClr>
              <a:buSzPts val="1800"/>
              <a:buFont typeface="Candara"/>
              <a:buChar char="-"/>
            </a:pPr>
            <a:r>
              <a:rPr b="1" lang="en-US" sz="1800">
                <a:solidFill>
                  <a:srgbClr val="0073C6"/>
                </a:solidFill>
                <a:latin typeface="Candara"/>
                <a:ea typeface="Candara"/>
                <a:cs typeface="Candara"/>
                <a:sym typeface="Candara"/>
              </a:rPr>
              <a:t>Development and implementation of a set of measures to increase the number of international students.</a:t>
            </a:r>
            <a:endParaRPr/>
          </a:p>
          <a:p>
            <a:pPr indent="0" lvl="0" marL="0" marR="0" rtl="0" algn="l">
              <a:spcBef>
                <a:spcPts val="0"/>
              </a:spcBef>
              <a:spcAft>
                <a:spcPts val="0"/>
              </a:spcAft>
              <a:buNone/>
            </a:pPr>
            <a:r>
              <a:t/>
            </a:r>
            <a:endParaRPr b="1" sz="1800">
              <a:solidFill>
                <a:srgbClr val="0073C6"/>
              </a:solidFill>
              <a:latin typeface="Candara"/>
              <a:ea typeface="Candara"/>
              <a:cs typeface="Candara"/>
              <a:sym typeface="Candara"/>
            </a:endParaRPr>
          </a:p>
          <a:p>
            <a:pPr indent="0" lvl="0" marL="0" marR="0" rtl="0" algn="l">
              <a:spcBef>
                <a:spcPts val="0"/>
              </a:spcBef>
              <a:spcAft>
                <a:spcPts val="0"/>
              </a:spcAft>
              <a:buNone/>
            </a:pPr>
            <a:r>
              <a:t/>
            </a:r>
            <a:endParaRPr b="1" sz="1800">
              <a:solidFill>
                <a:srgbClr val="0073C6"/>
              </a:solidFill>
              <a:latin typeface="Candara"/>
              <a:ea typeface="Candara"/>
              <a:cs typeface="Candara"/>
              <a:sym typeface="Candara"/>
            </a:endParaRPr>
          </a:p>
          <a:p>
            <a:pPr indent="0" lvl="0" marL="0" marR="0" rtl="0" algn="l">
              <a:spcBef>
                <a:spcPts val="0"/>
              </a:spcBef>
              <a:spcAft>
                <a:spcPts val="0"/>
              </a:spcAft>
              <a:buNone/>
            </a:pPr>
            <a:r>
              <a:t/>
            </a:r>
            <a:endParaRPr b="1" sz="1800">
              <a:solidFill>
                <a:srgbClr val="0073C6"/>
              </a:solidFill>
              <a:latin typeface="Candara"/>
              <a:ea typeface="Candara"/>
              <a:cs typeface="Candara"/>
              <a:sym typeface="Candara"/>
            </a:endParaRPr>
          </a:p>
          <a:p>
            <a:pPr indent="0" lvl="0" marL="0" marR="0" rtl="0" algn="l">
              <a:spcBef>
                <a:spcPts val="0"/>
              </a:spcBef>
              <a:spcAft>
                <a:spcPts val="0"/>
              </a:spcAft>
              <a:buNone/>
            </a:pPr>
            <a:r>
              <a:t/>
            </a:r>
            <a:endParaRPr b="1" sz="1800">
              <a:solidFill>
                <a:srgbClr val="0073C6"/>
              </a:solidFill>
              <a:latin typeface="Candara"/>
              <a:ea typeface="Candara"/>
              <a:cs typeface="Candara"/>
              <a:sym typeface="Candara"/>
            </a:endParaRPr>
          </a:p>
          <a:p>
            <a:pPr indent="0" lvl="0" marL="0" marR="0" rtl="0" algn="l">
              <a:spcBef>
                <a:spcPts val="0"/>
              </a:spcBef>
              <a:spcAft>
                <a:spcPts val="0"/>
              </a:spcAft>
              <a:buNone/>
            </a:pPr>
            <a:r>
              <a:t/>
            </a:r>
            <a:endParaRPr b="1" sz="1800">
              <a:solidFill>
                <a:srgbClr val="0073C6"/>
              </a:solidFill>
              <a:latin typeface="Candara"/>
              <a:ea typeface="Candara"/>
              <a:cs typeface="Candara"/>
              <a:sym typeface="Candara"/>
            </a:endParaRPr>
          </a:p>
        </p:txBody>
      </p:sp>
      <p:sp>
        <p:nvSpPr>
          <p:cNvPr id="227" name="Google Shape;227;p9"/>
          <p:cNvSpPr/>
          <p:nvPr/>
        </p:nvSpPr>
        <p:spPr>
          <a:xfrm>
            <a:off x="763069" y="3325577"/>
            <a:ext cx="40012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rgbClr val="0073C6"/>
              </a:solidFill>
              <a:latin typeface="Candara"/>
              <a:ea typeface="Candara"/>
              <a:cs typeface="Candara"/>
              <a:sym typeface="Candara"/>
            </a:endParaRPr>
          </a:p>
        </p:txBody>
      </p:sp>
      <p:sp>
        <p:nvSpPr>
          <p:cNvPr id="228" name="Google Shape;228;p9"/>
          <p:cNvSpPr/>
          <p:nvPr/>
        </p:nvSpPr>
        <p:spPr>
          <a:xfrm>
            <a:off x="0"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29" name="Google Shape;229;p9"/>
          <p:cNvSpPr/>
          <p:nvPr/>
        </p:nvSpPr>
        <p:spPr>
          <a:xfrm>
            <a:off x="0"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30" name="Google Shape;230;p9"/>
          <p:cNvSpPr/>
          <p:nvPr/>
        </p:nvSpPr>
        <p:spPr>
          <a:xfrm>
            <a:off x="0" y="289542"/>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231" name="Google Shape;231;p9"/>
          <p:cNvSpPr/>
          <p:nvPr/>
        </p:nvSpPr>
        <p:spPr>
          <a:xfrm>
            <a:off x="0" y="102920"/>
            <a:ext cx="65" cy="251359"/>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2019-02-20T10:26:10Z</dcterms:created>
  <dc:creator>Воронок</dc:creator>
</cp:coreProperties>
</file>